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4" r:id="rId1"/>
  </p:sldMasterIdLst>
  <p:notesMasterIdLst>
    <p:notesMasterId r:id="rId131"/>
  </p:notesMasterIdLst>
  <p:sldIdLst>
    <p:sldId id="600" r:id="rId2"/>
    <p:sldId id="601" r:id="rId3"/>
    <p:sldId id="403" r:id="rId4"/>
    <p:sldId id="553" r:id="rId5"/>
    <p:sldId id="469" r:id="rId6"/>
    <p:sldId id="509" r:id="rId7"/>
    <p:sldId id="510" r:id="rId8"/>
    <p:sldId id="567" r:id="rId9"/>
    <p:sldId id="378" r:id="rId10"/>
    <p:sldId id="412" r:id="rId11"/>
    <p:sldId id="491" r:id="rId12"/>
    <p:sldId id="493" r:id="rId13"/>
    <p:sldId id="554" r:id="rId14"/>
    <p:sldId id="494" r:id="rId15"/>
    <p:sldId id="555" r:id="rId16"/>
    <p:sldId id="497" r:id="rId17"/>
    <p:sldId id="501" r:id="rId18"/>
    <p:sldId id="500" r:id="rId19"/>
    <p:sldId id="508" r:id="rId20"/>
    <p:sldId id="602" r:id="rId21"/>
    <p:sldId id="533" r:id="rId22"/>
    <p:sldId id="537" r:id="rId23"/>
    <p:sldId id="534" r:id="rId24"/>
    <p:sldId id="535" r:id="rId25"/>
    <p:sldId id="517" r:id="rId26"/>
    <p:sldId id="518" r:id="rId27"/>
    <p:sldId id="526" r:id="rId28"/>
    <p:sldId id="536" r:id="rId29"/>
    <p:sldId id="519" r:id="rId30"/>
    <p:sldId id="520" r:id="rId31"/>
    <p:sldId id="527" r:id="rId32"/>
    <p:sldId id="521" r:id="rId33"/>
    <p:sldId id="522" r:id="rId34"/>
    <p:sldId id="523" r:id="rId35"/>
    <p:sldId id="524" r:id="rId36"/>
    <p:sldId id="603" r:id="rId37"/>
    <p:sldId id="528" r:id="rId38"/>
    <p:sldId id="530" r:id="rId39"/>
    <p:sldId id="529" r:id="rId40"/>
    <p:sldId id="531" r:id="rId41"/>
    <p:sldId id="525" r:id="rId42"/>
    <p:sldId id="538" r:id="rId43"/>
    <p:sldId id="539" r:id="rId44"/>
    <p:sldId id="604" r:id="rId45"/>
    <p:sldId id="556" r:id="rId46"/>
    <p:sldId id="540" r:id="rId47"/>
    <p:sldId id="541" r:id="rId48"/>
    <p:sldId id="272" r:id="rId49"/>
    <p:sldId id="297" r:id="rId50"/>
    <p:sldId id="605" r:id="rId51"/>
    <p:sldId id="273" r:id="rId52"/>
    <p:sldId id="420" r:id="rId53"/>
    <p:sldId id="346" r:id="rId54"/>
    <p:sldId id="560" r:id="rId55"/>
    <p:sldId id="559" r:id="rId56"/>
    <p:sldId id="422" r:id="rId57"/>
    <p:sldId id="338" r:id="rId58"/>
    <p:sldId id="575" r:id="rId59"/>
    <p:sldId id="348" r:id="rId60"/>
    <p:sldId id="353" r:id="rId61"/>
    <p:sldId id="354" r:id="rId62"/>
    <p:sldId id="388" r:id="rId63"/>
    <p:sldId id="599" r:id="rId64"/>
    <p:sldId id="576" r:id="rId65"/>
    <p:sldId id="373" r:id="rId66"/>
    <p:sldId id="546" r:id="rId67"/>
    <p:sldId id="547" r:id="rId68"/>
    <p:sldId id="429" r:id="rId69"/>
    <p:sldId id="542" r:id="rId70"/>
    <p:sldId id="396" r:id="rId71"/>
    <p:sldId id="434" r:id="rId72"/>
    <p:sldId id="564" r:id="rId73"/>
    <p:sldId id="374" r:id="rId74"/>
    <p:sldId id="460" r:id="rId75"/>
    <p:sldId id="461" r:id="rId76"/>
    <p:sldId id="450" r:id="rId77"/>
    <p:sldId id="597" r:id="rId78"/>
    <p:sldId id="598" r:id="rId79"/>
    <p:sldId id="452" r:id="rId80"/>
    <p:sldId id="453" r:id="rId81"/>
    <p:sldId id="454" r:id="rId82"/>
    <p:sldId id="455" r:id="rId83"/>
    <p:sldId id="457" r:id="rId84"/>
    <p:sldId id="458" r:id="rId85"/>
    <p:sldId id="459" r:id="rId86"/>
    <p:sldId id="568" r:id="rId87"/>
    <p:sldId id="569" r:id="rId88"/>
    <p:sldId id="570" r:id="rId89"/>
    <p:sldId id="571" r:id="rId90"/>
    <p:sldId id="572" r:id="rId91"/>
    <p:sldId id="573" r:id="rId92"/>
    <p:sldId id="574" r:id="rId93"/>
    <p:sldId id="577" r:id="rId94"/>
    <p:sldId id="578" r:id="rId95"/>
    <p:sldId id="557" r:id="rId96"/>
    <p:sldId id="558" r:id="rId97"/>
    <p:sldId id="561" r:id="rId98"/>
    <p:sldId id="562" r:id="rId99"/>
    <p:sldId id="563" r:id="rId100"/>
    <p:sldId id="579" r:id="rId101"/>
    <p:sldId id="580" r:id="rId102"/>
    <p:sldId id="581" r:id="rId103"/>
    <p:sldId id="582" r:id="rId104"/>
    <p:sldId id="583" r:id="rId105"/>
    <p:sldId id="584" r:id="rId106"/>
    <p:sldId id="585" r:id="rId107"/>
    <p:sldId id="586" r:id="rId108"/>
    <p:sldId id="566" r:id="rId109"/>
    <p:sldId id="588" r:id="rId110"/>
    <p:sldId id="551" r:id="rId111"/>
    <p:sldId id="549" r:id="rId112"/>
    <p:sldId id="456" r:id="rId113"/>
    <p:sldId id="443" r:id="rId114"/>
    <p:sldId id="437" r:id="rId115"/>
    <p:sldId id="438" r:id="rId116"/>
    <p:sldId id="441" r:id="rId117"/>
    <p:sldId id="447" r:id="rId118"/>
    <p:sldId id="445" r:id="rId119"/>
    <p:sldId id="446" r:id="rId120"/>
    <p:sldId id="444" r:id="rId121"/>
    <p:sldId id="587" r:id="rId122"/>
    <p:sldId id="589" r:id="rId123"/>
    <p:sldId id="590" r:id="rId124"/>
    <p:sldId id="591" r:id="rId125"/>
    <p:sldId id="592" r:id="rId126"/>
    <p:sldId id="593" r:id="rId127"/>
    <p:sldId id="594" r:id="rId128"/>
    <p:sldId id="595" r:id="rId129"/>
    <p:sldId id="596" r:id="rId130"/>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introduction" id="{3A07F7F8-EEEB-E04A-AF26-5649CC54C5B1}">
          <p14:sldIdLst>
            <p14:sldId id="600"/>
            <p14:sldId id="601"/>
            <p14:sldId id="403"/>
            <p14:sldId id="553"/>
            <p14:sldId id="469"/>
            <p14:sldId id="509"/>
            <p14:sldId id="510"/>
            <p14:sldId id="567"/>
            <p14:sldId id="378"/>
            <p14:sldId id="412"/>
            <p14:sldId id="491"/>
            <p14:sldId id="493"/>
          </p14:sldIdLst>
        </p14:section>
        <p14:section name="het" id="{B8596827-F9C5-5A43-A6CE-2FE66B1C957B}">
          <p14:sldIdLst>
            <p14:sldId id="554"/>
            <p14:sldId id="494"/>
            <p14:sldId id="555"/>
            <p14:sldId id="497"/>
            <p14:sldId id="501"/>
            <p14:sldId id="500"/>
            <p14:sldId id="508"/>
            <p14:sldId id="602"/>
            <p14:sldId id="533"/>
            <p14:sldId id="537"/>
            <p14:sldId id="534"/>
            <p14:sldId id="535"/>
            <p14:sldId id="517"/>
            <p14:sldId id="518"/>
            <p14:sldId id="526"/>
            <p14:sldId id="536"/>
            <p14:sldId id="519"/>
            <p14:sldId id="520"/>
            <p14:sldId id="527"/>
            <p14:sldId id="521"/>
            <p14:sldId id="522"/>
            <p14:sldId id="523"/>
            <p14:sldId id="524"/>
            <p14:sldId id="603"/>
            <p14:sldId id="528"/>
            <p14:sldId id="530"/>
            <p14:sldId id="529"/>
            <p14:sldId id="531"/>
            <p14:sldId id="525"/>
            <p14:sldId id="538"/>
          </p14:sldIdLst>
        </p14:section>
        <p14:section name="Keck" id="{04EF5C08-672B-3A4C-AB93-F65E36F9D475}">
          <p14:sldIdLst>
            <p14:sldId id="539"/>
            <p14:sldId id="604"/>
            <p14:sldId id="556"/>
            <p14:sldId id="540"/>
            <p14:sldId id="541"/>
            <p14:sldId id="272"/>
            <p14:sldId id="297"/>
          </p14:sldIdLst>
        </p14:section>
        <p14:section name="telluric" id="{0DF3D7AA-A3C7-014D-BE8A-0B7F2D55D80B}">
          <p14:sldIdLst>
            <p14:sldId id="605"/>
            <p14:sldId id="273"/>
            <p14:sldId id="420"/>
            <p14:sldId id="346"/>
            <p14:sldId id="560"/>
            <p14:sldId id="559"/>
            <p14:sldId id="422"/>
          </p14:sldIdLst>
        </p14:section>
        <p14:section name="dsst" id="{3FA789A3-A3C6-3C41-9F8C-1ACD8FCD83EB}">
          <p14:sldIdLst>
            <p14:sldId id="338"/>
            <p14:sldId id="575"/>
            <p14:sldId id="348"/>
            <p14:sldId id="353"/>
            <p14:sldId id="354"/>
            <p14:sldId id="388"/>
            <p14:sldId id="599"/>
          </p14:sldIdLst>
        </p14:section>
        <p14:section name="future" id="{CAE677AF-0D72-B743-961A-ACD8959D8B0F}">
          <p14:sldIdLst>
            <p14:sldId id="576"/>
            <p14:sldId id="373"/>
            <p14:sldId id="546"/>
            <p14:sldId id="547"/>
            <p14:sldId id="429"/>
            <p14:sldId id="542"/>
            <p14:sldId id="396"/>
            <p14:sldId id="434"/>
            <p14:sldId id="564"/>
          </p14:sldIdLst>
        </p14:section>
        <p14:section name="newrv" id="{698F5979-4471-A142-8B66-EC88F3FD3C92}">
          <p14:sldIdLst>
            <p14:sldId id="374"/>
            <p14:sldId id="460"/>
            <p14:sldId id="461"/>
            <p14:sldId id="450"/>
            <p14:sldId id="597"/>
            <p14:sldId id="598"/>
          </p14:sldIdLst>
        </p14:section>
        <p14:section name="jupiter" id="{D1D50313-42A7-E049-A63B-DA6A58E71B9A}">
          <p14:sldIdLst>
            <p14:sldId id="452"/>
            <p14:sldId id="453"/>
            <p14:sldId id="454"/>
            <p14:sldId id="455"/>
          </p14:sldIdLst>
        </p14:section>
        <p14:section name="extragalactic" id="{75FEA9FD-4F90-7D46-855D-BBBD332142E0}">
          <p14:sldIdLst>
            <p14:sldId id="457"/>
            <p14:sldId id="458"/>
            <p14:sldId id="459"/>
          </p14:sldIdLst>
        </p14:section>
        <p14:section name="extra" id="{C4A1EE10-6ADD-6347-A1A9-D58F3EBD58DA}">
          <p14:sldIdLst>
            <p14:sldId id="568"/>
            <p14:sldId id="569"/>
            <p14:sldId id="570"/>
            <p14:sldId id="571"/>
            <p14:sldId id="572"/>
            <p14:sldId id="573"/>
            <p14:sldId id="574"/>
            <p14:sldId id="577"/>
            <p14:sldId id="578"/>
            <p14:sldId id="557"/>
            <p14:sldId id="558"/>
            <p14:sldId id="561"/>
            <p14:sldId id="562"/>
            <p14:sldId id="563"/>
            <p14:sldId id="579"/>
            <p14:sldId id="580"/>
            <p14:sldId id="581"/>
            <p14:sldId id="582"/>
            <p14:sldId id="583"/>
            <p14:sldId id="584"/>
            <p14:sldId id="585"/>
            <p14:sldId id="586"/>
            <p14:sldId id="566"/>
            <p14:sldId id="588"/>
            <p14:sldId id="551"/>
            <p14:sldId id="549"/>
            <p14:sldId id="456"/>
            <p14:sldId id="443"/>
            <p14:sldId id="437"/>
            <p14:sldId id="438"/>
            <p14:sldId id="441"/>
            <p14:sldId id="447"/>
            <p14:sldId id="445"/>
            <p14:sldId id="446"/>
            <p14:sldId id="444"/>
          </p14:sldIdLst>
        </p14:section>
        <p14:section name="thesis plots" id="{0ACD5B81-A15E-0C4B-810D-C01013403AA8}">
          <p14:sldIdLst>
            <p14:sldId id="587"/>
            <p14:sldId id="589"/>
            <p14:sldId id="590"/>
            <p14:sldId id="591"/>
            <p14:sldId id="592"/>
            <p14:sldId id="593"/>
            <p14:sldId id="594"/>
            <p14:sldId id="595"/>
            <p14:sldId id="5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8C7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34" autoAdjust="0"/>
  </p:normalViewPr>
  <p:slideViewPr>
    <p:cSldViewPr snapToGrid="0" snapToObjects="1">
      <p:cViewPr varScale="1">
        <p:scale>
          <a:sx n="92" d="100"/>
          <a:sy n="92" d="100"/>
        </p:scale>
        <p:origin x="-2120" y="-104"/>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printerSettings" Target="printerSettings/printerSettings1.bin"/><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3154932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484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This is what the field</a:t>
            </a:r>
            <a:r>
              <a:rPr lang="en-US" baseline="0" dirty="0" smtClean="0"/>
              <a:t> looks like today. There are roughly two types of precise RV instruments according to their wavelength calibrators. One uses iodine where light passes through an iodine cell before it enters the spectrograph. One uses </a:t>
            </a:r>
            <a:r>
              <a:rPr lang="en-US" baseline="0" dirty="0" err="1" smtClean="0"/>
              <a:t>ThAr</a:t>
            </a:r>
            <a:r>
              <a:rPr lang="en-US" baseline="0" dirty="0" smtClean="0"/>
              <a:t> lamp, where you have simultaneous </a:t>
            </a:r>
            <a:r>
              <a:rPr lang="en-US" baseline="0" dirty="0" err="1" smtClean="0"/>
              <a:t>ThAr</a:t>
            </a:r>
            <a:r>
              <a:rPr lang="en-US" baseline="0" dirty="0" smtClean="0"/>
              <a:t> traces next to your stellar spectrum. These instruments all have pretty high precision, about 1-2 or up to 3-6 m/s. I’ve highlighted Keck/HIRES and HET/HRS here, which are what this talk will focus on today. And I just want to point out that almost all iodine RV instruments use the same </a:t>
            </a:r>
            <a:r>
              <a:rPr lang="en-US" baseline="0" dirty="0" err="1" smtClean="0"/>
              <a:t>doppler</a:t>
            </a:r>
            <a:r>
              <a:rPr lang="en-US" baseline="0" dirty="0" smtClean="0"/>
              <a:t> pipeline or a variation of it, which Paul Butler wrote for Lick and Keck two decades ago.</a:t>
            </a:r>
            <a:endParaRPr lang="en-US" dirty="0"/>
          </a:p>
        </p:txBody>
      </p:sp>
    </p:spTree>
    <p:extLst>
      <p:ext uri="{BB962C8B-B14F-4D97-AF65-F5344CB8AC3E}">
        <p14:creationId xmlns:p14="http://schemas.microsoft.com/office/powerpoint/2010/main" val="192041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these are the</a:t>
            </a:r>
            <a:r>
              <a:rPr lang="en-US" baseline="0" dirty="0" smtClean="0"/>
              <a:t> only two large telescopes in the northern hemisphere with real precise RV capability. Keck, with its HIRES, and HET with its HRS. They both use iodine cells as calibrators, and will remain so in the next 5 years, so well into the TESS era. My thesis is set out to improve the precision of these two telescopes. I’ll first start with my work with HET, which is dear to our heart.</a:t>
            </a:r>
            <a:endParaRPr lang="en-US" dirty="0"/>
          </a:p>
        </p:txBody>
      </p:sp>
    </p:spTree>
    <p:extLst>
      <p:ext uri="{BB962C8B-B14F-4D97-AF65-F5344CB8AC3E}">
        <p14:creationId xmlns:p14="http://schemas.microsoft.com/office/powerpoint/2010/main" val="1408403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emphasize spectra are fit in chunks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HD</a:t>
            </a:r>
            <a:r>
              <a:rPr lang="en-US" baseline="0" dirty="0" smtClean="0"/>
              <a:t> 37605c, which is the 10</a:t>
            </a:r>
            <a:r>
              <a:rPr lang="en-US" baseline="30000" dirty="0" smtClean="0"/>
              <a:t>th</a:t>
            </a:r>
            <a:r>
              <a:rPr lang="en-US" baseline="0" dirty="0" smtClean="0"/>
              <a:t> Jupiter analog ever found, 3 </a:t>
            </a:r>
            <a:r>
              <a:rPr lang="en-US" baseline="0" dirty="0" err="1" smtClean="0"/>
              <a:t>jup</a:t>
            </a:r>
            <a:r>
              <a:rPr lang="en-US" baseline="0" dirty="0" smtClean="0"/>
              <a:t> mass, 7.5 year orbit.</a:t>
            </a:r>
            <a:endParaRPr lang="en-US" dirty="0" smtClean="0"/>
          </a:p>
          <a:p>
            <a:r>
              <a:rPr lang="en-US" dirty="0" smtClean="0"/>
              <a:t>37605b</a:t>
            </a:r>
            <a:r>
              <a:rPr lang="en-US" baseline="0" dirty="0" smtClean="0"/>
              <a:t> was </a:t>
            </a:r>
            <a:r>
              <a:rPr lang="en-US" dirty="0" smtClean="0"/>
              <a:t>first</a:t>
            </a:r>
            <a:r>
              <a:rPr lang="en-US" baseline="0" dirty="0" smtClean="0"/>
              <a:t> planet discovered by HET lead by the Texas Austin team, 3 </a:t>
            </a:r>
            <a:r>
              <a:rPr lang="en-US" baseline="0" dirty="0" err="1" smtClean="0"/>
              <a:t>jup</a:t>
            </a:r>
            <a:r>
              <a:rPr lang="en-US" baseline="0" dirty="0" smtClean="0"/>
              <a:t> mass, 55 days orbit.</a:t>
            </a:r>
          </a:p>
          <a:p>
            <a:r>
              <a:rPr lang="en-US" baseline="0" dirty="0" smtClean="0"/>
              <a:t>This was a joint discovery with Austin team, Bill Cochran, Phillip McQueen and Michael </a:t>
            </a:r>
            <a:r>
              <a:rPr lang="en-US" baseline="0" dirty="0" err="1" smtClean="0"/>
              <a:t>Endl</a:t>
            </a:r>
            <a:r>
              <a:rPr lang="en-US" baseline="0" dirty="0" smtClean="0"/>
              <a:t> where they provided all of their archival data.</a:t>
            </a:r>
          </a:p>
          <a:p>
            <a:r>
              <a:rPr lang="en-US" baseline="0" dirty="0" smtClean="0"/>
              <a:t>Bottom plot shows the residuals, which is a good illustration of comparison between Keck precision and HET.</a:t>
            </a:r>
          </a:p>
        </p:txBody>
      </p:sp>
    </p:spTree>
    <p:extLst>
      <p:ext uri="{BB962C8B-B14F-4D97-AF65-F5344CB8AC3E}">
        <p14:creationId xmlns:p14="http://schemas.microsoft.com/office/powerpoint/2010/main" val="3723247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3723247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 back to the mystery</a:t>
            </a:r>
            <a:r>
              <a:rPr lang="en-US" baseline="0" dirty="0" smtClean="0"/>
              <a:t> of HRS. One of the powerful diagnosing tools is to fit the iodine absorption lines alone, using an iodine atlas taken by a </a:t>
            </a:r>
            <a:r>
              <a:rPr lang="en-US" baseline="0" dirty="0" err="1" smtClean="0"/>
              <a:t>fourier</a:t>
            </a:r>
            <a:r>
              <a:rPr lang="en-US" baseline="0" dirty="0" smtClean="0"/>
              <a:t> transform spectrograph as the input model. For Keck they fit their iodine lines really well, which means we have good knowledge of the iodine cell and the instrument PSF. At HET, not so much. So it turns out this is a two fold problem tangled together. First, we haven’t found the perfect functional form to describe the HRS PSF, unlike Keck. And the second reason is that we suspect the input iodine model, the iodine atlas, is insufficient.</a:t>
            </a:r>
            <a:endParaRPr lang="en-US" dirty="0"/>
          </a:p>
        </p:txBody>
      </p:sp>
    </p:spTree>
    <p:extLst>
      <p:ext uri="{BB962C8B-B14F-4D97-AF65-F5344CB8AC3E}">
        <p14:creationId xmlns:p14="http://schemas.microsoft.com/office/powerpoint/2010/main" val="1910871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apologies</a:t>
            </a:r>
            <a:r>
              <a:rPr lang="en-US" baseline="0" dirty="0" smtClean="0"/>
              <a:t> if you are from the English department</a:t>
            </a:r>
            <a:endParaRPr lang="en-US" dirty="0"/>
          </a:p>
        </p:txBody>
      </p:sp>
    </p:spTree>
    <p:extLst>
      <p:ext uri="{BB962C8B-B14F-4D97-AF65-F5344CB8AC3E}">
        <p14:creationId xmlns:p14="http://schemas.microsoft.com/office/powerpoint/2010/main" val="4154843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dirty="0" smtClean="0"/>
              <a:t>why </a:t>
            </a:r>
            <a:r>
              <a:rPr dirty="0"/>
              <a:t>30 per day?!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clarify</a:t>
            </a:r>
            <a:r>
              <a:rPr lang="en-US" baseline="0" dirty="0" smtClean="0"/>
              <a:t> it’s not the HET cell!!</a:t>
            </a:r>
          </a:p>
          <a:p>
            <a:pPr>
              <a:spcBef>
                <a:spcPts val="0"/>
              </a:spcBef>
              <a:buNone/>
            </a:pPr>
            <a:r>
              <a:rPr lang="en-US" baseline="0" dirty="0" smtClean="0"/>
              <a:t>don't challenge. solicite help and advice.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 dirty="0" smtClean="0"/>
              <a:t>and this coming week we’ll do the same validation test for another 4 cells.</a:t>
            </a:r>
          </a:p>
          <a:p>
            <a:pPr>
              <a:spcBef>
                <a:spcPts val="0"/>
              </a:spcBef>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a:t>
            </a:r>
            <a:r>
              <a:rPr lang="en-US" baseline="0" dirty="0" smtClean="0"/>
              <a:t> onto Keck</a:t>
            </a:r>
            <a:endParaRPr lang="en-US" dirty="0"/>
          </a:p>
        </p:txBody>
      </p:sp>
    </p:spTree>
    <p:extLst>
      <p:ext uri="{BB962C8B-B14F-4D97-AF65-F5344CB8AC3E}">
        <p14:creationId xmlns:p14="http://schemas.microsoft.com/office/powerpoint/2010/main" val="1408403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a:t>
            </a:r>
            <a:r>
              <a:rPr lang="en-US" baseline="0" dirty="0" smtClean="0"/>
              <a:t> I mentioned</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4843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Kepler 78 is 11.7 V mag</a:t>
            </a:r>
            <a:endParaRPr lang="en-US" dirty="0"/>
          </a:p>
        </p:txBody>
      </p:sp>
    </p:spTree>
    <p:extLst>
      <p:ext uri="{BB962C8B-B14F-4D97-AF65-F5344CB8AC3E}">
        <p14:creationId xmlns:p14="http://schemas.microsoft.com/office/powerpoint/2010/main" val="878479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powerful way to spot systematic errors is to plot RV against </a:t>
            </a:r>
            <a:r>
              <a:rPr lang="en-US" dirty="0" err="1" smtClean="0"/>
              <a:t>barycentric</a:t>
            </a:r>
            <a:r>
              <a:rPr lang="en-US" dirty="0" smtClean="0"/>
              <a:t> correction velocity of the star. That is the star’s velocity with respect to the observatory due to</a:t>
            </a:r>
            <a:r>
              <a:rPr lang="en-US" baseline="0" dirty="0" smtClean="0"/>
              <a:t> motions relative to the barycenter of the solar system.</a:t>
            </a:r>
            <a:endParaRPr lang="en-US" dirty="0"/>
          </a:p>
        </p:txBody>
      </p:sp>
    </p:spTree>
    <p:extLst>
      <p:ext uri="{BB962C8B-B14F-4D97-AF65-F5344CB8AC3E}">
        <p14:creationId xmlns:p14="http://schemas.microsoft.com/office/powerpoint/2010/main" val="3206134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what we</a:t>
            </a:r>
            <a:r>
              <a:rPr lang="en-US" baseline="0" dirty="0" smtClean="0"/>
              <a:t> are looking at here!!</a:t>
            </a:r>
            <a:endParaRPr lang="en-US" dirty="0"/>
          </a:p>
        </p:txBody>
      </p:sp>
    </p:spTree>
    <p:extLst>
      <p:ext uri="{BB962C8B-B14F-4D97-AF65-F5344CB8AC3E}">
        <p14:creationId xmlns:p14="http://schemas.microsoft.com/office/powerpoint/2010/main" val="91521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is how precise </a:t>
            </a:r>
            <a:r>
              <a:rPr lang="en-US" dirty="0" err="1" smtClean="0"/>
              <a:t>doppler</a:t>
            </a:r>
            <a:r>
              <a:rPr lang="en-US" dirty="0" smtClean="0"/>
              <a:t> spectroscopy find</a:t>
            </a:r>
            <a:r>
              <a:rPr lang="en-US" baseline="0" dirty="0" smtClean="0"/>
              <a:t>s new planets...</a:t>
            </a:r>
            <a:endParaRPr lang="en-US" dirty="0"/>
          </a:p>
        </p:txBody>
      </p:sp>
    </p:spTree>
    <p:extLst>
      <p:ext uri="{BB962C8B-B14F-4D97-AF65-F5344CB8AC3E}">
        <p14:creationId xmlns:p14="http://schemas.microsoft.com/office/powerpoint/2010/main" val="3735229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used synthetic spectrum as stellar template</a:t>
            </a:r>
            <a:endParaRPr lang="en-US" dirty="0"/>
          </a:p>
        </p:txBody>
      </p:sp>
    </p:spTree>
    <p:extLst>
      <p:ext uri="{BB962C8B-B14F-4D97-AF65-F5344CB8AC3E}">
        <p14:creationId xmlns:p14="http://schemas.microsoft.com/office/powerpoint/2010/main" val="2750665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dash the black, red</a:t>
            </a:r>
            <a:r>
              <a:rPr lang="en-US" baseline="0" dirty="0" smtClean="0"/>
              <a:t> much thicker!</a:t>
            </a:r>
            <a:endParaRPr lang="en-US" dirty="0"/>
          </a:p>
        </p:txBody>
      </p:sp>
    </p:spTree>
    <p:extLst>
      <p:ext uri="{BB962C8B-B14F-4D97-AF65-F5344CB8AC3E}">
        <p14:creationId xmlns:p14="http://schemas.microsoft.com/office/powerpoint/2010/main" val="348033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fact</a:t>
            </a:r>
            <a:r>
              <a:rPr lang="en-US" baseline="0" dirty="0" smtClean="0"/>
              <a:t> that simulation can predict reality</a:t>
            </a:r>
          </a:p>
          <a:p>
            <a:r>
              <a:rPr lang="en-US" baseline="0" smtClean="0"/>
              <a:t>completely </a:t>
            </a:r>
            <a:r>
              <a:rPr lang="en-US" baseline="0" dirty="0" smtClean="0"/>
              <a:t>reproduced systematic errors from synthetic data.</a:t>
            </a:r>
            <a:endParaRPr lang="en-US" dirty="0"/>
          </a:p>
        </p:txBody>
      </p:sp>
    </p:spTree>
    <p:extLst>
      <p:ext uri="{BB962C8B-B14F-4D97-AF65-F5344CB8AC3E}">
        <p14:creationId xmlns:p14="http://schemas.microsoft.com/office/powerpoint/2010/main" val="882955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convergence</a:t>
            </a:r>
            <a:r>
              <a:rPr lang="en-US" baseline="0" dirty="0" smtClean="0"/>
              <a:t> issue + wrong minimum</a:t>
            </a:r>
          </a:p>
          <a:p>
            <a:r>
              <a:rPr lang="en-US" baseline="0" dirty="0" smtClean="0"/>
              <a:t>legacy code</a:t>
            </a:r>
            <a:endParaRPr lang="en-US" dirty="0"/>
          </a:p>
        </p:txBody>
      </p:sp>
    </p:spTree>
    <p:extLst>
      <p:ext uri="{BB962C8B-B14F-4D97-AF65-F5344CB8AC3E}">
        <p14:creationId xmlns:p14="http://schemas.microsoft.com/office/powerpoint/2010/main" val="3246775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precise </a:t>
            </a:r>
            <a:r>
              <a:rPr lang="en-US" dirty="0" err="1" smtClean="0"/>
              <a:t>doppler</a:t>
            </a:r>
            <a:r>
              <a:rPr lang="en-US" dirty="0" smtClean="0"/>
              <a:t> spectroscopy has</a:t>
            </a:r>
            <a:r>
              <a:rPr lang="en-US" baseline="0" dirty="0" smtClean="0"/>
              <a:t> had a glorious history</a:t>
            </a:r>
            <a:endParaRPr lang="en-US" dirty="0"/>
          </a:p>
        </p:txBody>
      </p:sp>
    </p:spTree>
    <p:extLst>
      <p:ext uri="{BB962C8B-B14F-4D97-AF65-F5344CB8AC3E}">
        <p14:creationId xmlns:p14="http://schemas.microsoft.com/office/powerpoint/2010/main" val="1240178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15 dimensions, point estimator</a:t>
            </a:r>
            <a:endParaRPr lang="en-US" dirty="0"/>
          </a:p>
        </p:txBody>
      </p:sp>
    </p:spTree>
    <p:extLst>
      <p:ext uri="{BB962C8B-B14F-4D97-AF65-F5344CB8AC3E}">
        <p14:creationId xmlns:p14="http://schemas.microsoft.com/office/powerpoint/2010/main" val="271601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89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89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a:t>
            </a:r>
            <a:r>
              <a:rPr lang="en-US" dirty="0" err="1" smtClean="0"/>
              <a:t>jupiter</a:t>
            </a:r>
            <a:r>
              <a:rPr lang="en-US" dirty="0" smtClean="0"/>
              <a:t> analogs. The first planets</a:t>
            </a:r>
            <a:r>
              <a:rPr lang="en-US" baseline="0" dirty="0" smtClean="0"/>
              <a:t> discovered are all hot </a:t>
            </a:r>
            <a:r>
              <a:rPr lang="en-US" baseline="0" dirty="0" err="1" smtClean="0"/>
              <a:t>jupiters</a:t>
            </a:r>
            <a:r>
              <a:rPr lang="en-US" baseline="0" dirty="0" smtClean="0"/>
              <a:t>… formation… </a:t>
            </a:r>
            <a:r>
              <a:rPr lang="en-US" baseline="0" dirty="0" err="1" smtClean="0"/>
              <a:t>jupiter</a:t>
            </a:r>
            <a:r>
              <a:rPr lang="en-US" baseline="0" dirty="0" smtClean="0"/>
              <a:t> analogs are important.</a:t>
            </a:r>
            <a:r>
              <a:rPr lang="en-US" dirty="0" smtClean="0"/>
              <a:t> </a:t>
            </a:r>
          </a:p>
          <a:p>
            <a:pPr>
              <a:spcBef>
                <a:spcPts val="0"/>
              </a:spcBef>
              <a:buNone/>
            </a:pPr>
            <a:r>
              <a:rPr lang="en-US" dirty="0" smtClean="0"/>
              <a:t>Jupiter, 5AU,</a:t>
            </a:r>
            <a:r>
              <a:rPr lang="en-US" baseline="0" dirty="0" smtClean="0"/>
              <a:t> 12 year orbit, low eccentricity.</a:t>
            </a:r>
          </a:p>
          <a:p>
            <a:pPr>
              <a:spcBef>
                <a:spcPts val="0"/>
              </a:spcBef>
              <a:buNone/>
            </a:pPr>
            <a:r>
              <a:rPr lang="en-US" baseline="0" dirty="0" smtClean="0"/>
              <a:t>Analogs &gt; 7 years, 0.5-4 </a:t>
            </a:r>
            <a:r>
              <a:rPr lang="en-US" baseline="0" dirty="0" err="1" smtClean="0"/>
              <a:t>jupiter</a:t>
            </a:r>
            <a:r>
              <a:rPr lang="en-US" baseline="0" dirty="0" smtClean="0"/>
              <a:t> mass, low eccentricity &lt; 0.3.</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 55 days, high </a:t>
            </a:r>
            <a:r>
              <a:rPr lang="en-US" dirty="0" err="1" smtClean="0"/>
              <a:t>ecc</a:t>
            </a:r>
            <a:r>
              <a:rPr lang="en-US" dirty="0" smtClean="0"/>
              <a:t>.</a:t>
            </a:r>
            <a:r>
              <a:rPr lang="en-US" baseline="0" dirty="0" smtClean="0"/>
              <a:t> c: almost 8 years, low </a:t>
            </a:r>
            <a:r>
              <a:rPr lang="en-US" baseline="0" dirty="0" err="1" smtClean="0"/>
              <a:t>ecc</a:t>
            </a:r>
            <a:r>
              <a:rPr lang="en-US" baseline="0" dirty="0" smtClean="0"/>
              <a:t>, and both are roughly 3 </a:t>
            </a:r>
            <a:r>
              <a:rPr lang="en-US" baseline="0" dirty="0" err="1" smtClean="0"/>
              <a:t>jupiter</a:t>
            </a:r>
            <a:r>
              <a:rPr lang="en-US" baseline="0" dirty="0" smtClean="0"/>
              <a:t> masses.</a:t>
            </a:r>
            <a:endParaRPr lang="e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discovery story… </a:t>
            </a:r>
          </a:p>
          <a:p>
            <a:pPr>
              <a:spcBef>
                <a:spcPts val="0"/>
              </a:spcBef>
              <a:buNone/>
            </a:pPr>
            <a:r>
              <a:rPr lang="en-US" dirty="0" smtClean="0"/>
              <a:t>as time goes by you lose predictability of transit timing.</a:t>
            </a:r>
          </a:p>
          <a:p>
            <a:pPr>
              <a:spcBef>
                <a:spcPts val="0"/>
              </a:spcBef>
              <a:buNone/>
            </a:pPr>
            <a:r>
              <a:rPr lang="en-US" dirty="0" smtClean="0"/>
              <a:t>then estimate</a:t>
            </a:r>
            <a:r>
              <a:rPr lang="en-US" baseline="0" dirty="0" smtClean="0"/>
              <a:t> how well we can predict the transit center.</a:t>
            </a:r>
            <a:endParaRPr lang="e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Bootstrap to get sampling distribution</a:t>
            </a:r>
          </a:p>
          <a:p>
            <a:pPr>
              <a:spcBef>
                <a:spcPts val="0"/>
              </a:spcBef>
              <a:buNone/>
            </a:pPr>
            <a:r>
              <a:rPr lang="en-US" dirty="0" smtClean="0"/>
              <a:t>plug and go</a:t>
            </a:r>
          </a:p>
          <a:p>
            <a:pPr>
              <a:spcBef>
                <a:spcPts val="0"/>
              </a:spcBef>
              <a:buNone/>
            </a:pPr>
            <a:r>
              <a:rPr lang="en-US" dirty="0" smtClean="0"/>
              <a:t>full formula and statistical arguments</a:t>
            </a:r>
          </a:p>
          <a:p>
            <a:pPr>
              <a:spcBef>
                <a:spcPts val="0"/>
              </a:spcBef>
              <a:buNone/>
            </a:pPr>
            <a:r>
              <a:rPr lang="en-US" dirty="0" smtClean="0"/>
              <a:t>Compared with MCMC in paper</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things</a:t>
            </a:r>
            <a:r>
              <a:rPr lang="en-US" baseline="0" dirty="0" smtClean="0"/>
              <a:t> take off. Kepler made amazing discoveries. No longer butterfly collection but doing statistics. what is the role of precise </a:t>
            </a:r>
            <a:r>
              <a:rPr lang="en-US" baseline="0" dirty="0" err="1" smtClean="0"/>
              <a:t>doppler</a:t>
            </a:r>
            <a:r>
              <a:rPr lang="en-US" baseline="0" dirty="0" smtClean="0"/>
              <a:t> spectroscopy today.</a:t>
            </a:r>
          </a:p>
        </p:txBody>
      </p:sp>
    </p:spTree>
    <p:extLst>
      <p:ext uri="{BB962C8B-B14F-4D97-AF65-F5344CB8AC3E}">
        <p14:creationId xmlns:p14="http://schemas.microsoft.com/office/powerpoint/2010/main" val="2421950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most of</a:t>
            </a:r>
            <a:r>
              <a:rPr lang="en-US" baseline="0" dirty="0" smtClean="0"/>
              <a:t> the measured mass for small planets bear large error bars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carmenes.caha.es</a:t>
            </a:r>
            <a:r>
              <a:rPr lang="en-US" dirty="0" smtClean="0"/>
              <a:t>/</a:t>
            </a:r>
            <a:r>
              <a:rPr lang="en-US" dirty="0" err="1" smtClean="0"/>
              <a:t>ext</a:t>
            </a:r>
            <a:r>
              <a:rPr lang="en-US" dirty="0" smtClean="0"/>
              <a:t>/instrument/</a:t>
            </a:r>
            <a:r>
              <a:rPr lang="en-US" dirty="0" err="1" smtClean="0"/>
              <a:t>index.html</a:t>
            </a:r>
            <a:endParaRPr lang="en-US" dirty="0" smtClean="0"/>
          </a:p>
          <a:p>
            <a:endParaRPr lang="en-US" dirty="0" smtClean="0"/>
          </a:p>
          <a:p>
            <a:r>
              <a:rPr lang="en-US" dirty="0" smtClean="0"/>
              <a:t>MINERVA</a:t>
            </a:r>
          </a:p>
          <a:p>
            <a:r>
              <a:rPr lang="en-US" dirty="0" smtClean="0"/>
              <a:t>MAROON-X on Magellan</a:t>
            </a:r>
          </a:p>
          <a:p>
            <a:endParaRPr lang="en-US" dirty="0" smtClean="0"/>
          </a:p>
          <a:p>
            <a:r>
              <a:rPr lang="en-US" dirty="0" smtClean="0"/>
              <a:t>EXPRES on DCT</a:t>
            </a:r>
          </a:p>
          <a:p>
            <a:r>
              <a:rPr lang="en-US" dirty="0" smtClean="0"/>
              <a:t>NASA EPDS on WIYN</a:t>
            </a:r>
          </a:p>
          <a:p>
            <a:endParaRPr lang="en-US" dirty="0" smtClean="0"/>
          </a:p>
          <a:p>
            <a:r>
              <a:rPr lang="en-US" dirty="0" smtClean="0"/>
              <a:t>CARMENES on CAO 3.5m</a:t>
            </a:r>
          </a:p>
          <a:p>
            <a:r>
              <a:rPr lang="en-US" dirty="0" smtClean="0"/>
              <a:t>GIARPS on TNG</a:t>
            </a:r>
          </a:p>
          <a:p>
            <a:endParaRPr lang="en-US" dirty="0" smtClean="0"/>
          </a:p>
          <a:p>
            <a:r>
              <a:rPr lang="en-US" dirty="0" smtClean="0"/>
              <a:t>HPF on HET</a:t>
            </a:r>
          </a:p>
          <a:p>
            <a:r>
              <a:rPr lang="en-US" dirty="0" err="1" smtClean="0"/>
              <a:t>SPIRou</a:t>
            </a:r>
            <a:r>
              <a:rPr lang="en-US" dirty="0" smtClean="0"/>
              <a:t> on CFHT</a:t>
            </a:r>
          </a:p>
          <a:p>
            <a:r>
              <a:rPr lang="en-US" dirty="0" smtClean="0"/>
              <a:t>CRIRES+ on VLT</a:t>
            </a:r>
          </a:p>
          <a:p>
            <a:r>
              <a:rPr lang="en-US" dirty="0" smtClean="0"/>
              <a:t>IRD on Subaru</a:t>
            </a:r>
          </a:p>
          <a:p>
            <a:endParaRPr lang="en-US" dirty="0" smtClean="0"/>
          </a:p>
          <a:p>
            <a:r>
              <a:rPr lang="en-US" dirty="0" smtClean="0"/>
              <a:t>EXPRESSO on VLT</a:t>
            </a:r>
          </a:p>
          <a:p>
            <a:r>
              <a:rPr lang="en-US" dirty="0" smtClean="0"/>
              <a:t>HORUS on GTC</a:t>
            </a:r>
          </a:p>
          <a:p>
            <a:r>
              <a:rPr lang="en-US" dirty="0" smtClean="0"/>
              <a:t>SHREK on Keck</a:t>
            </a:r>
          </a:p>
          <a:p>
            <a:endParaRPr lang="en-US" dirty="0" smtClean="0"/>
          </a:p>
          <a:p>
            <a:r>
              <a:rPr lang="en-US" dirty="0" smtClean="0"/>
              <a:t>G-CLEF on GMT</a:t>
            </a:r>
          </a:p>
          <a:p>
            <a:r>
              <a:rPr lang="en-US" dirty="0" smtClean="0"/>
              <a:t>HROS/NIRES on TMT</a:t>
            </a:r>
          </a:p>
          <a:p>
            <a:r>
              <a:rPr lang="en-US" dirty="0" smtClean="0"/>
              <a:t>HIRES on EELT</a:t>
            </a:r>
          </a:p>
          <a:p>
            <a:endParaRPr lang="en-US" dirty="0"/>
          </a:p>
        </p:txBody>
      </p:sp>
    </p:spTree>
    <p:extLst>
      <p:ext uri="{BB962C8B-B14F-4D97-AF65-F5344CB8AC3E}">
        <p14:creationId xmlns:p14="http://schemas.microsoft.com/office/powerpoint/2010/main" val="16275751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lang="en-US" dirty="0" smtClean="0"/>
          </a:p>
          <a:p>
            <a:endParaRPr lang="en-US" dirty="0"/>
          </a:p>
        </p:txBody>
      </p:sp>
    </p:spTree>
    <p:extLst>
      <p:ext uri="{BB962C8B-B14F-4D97-AF65-F5344CB8AC3E}">
        <p14:creationId xmlns:p14="http://schemas.microsoft.com/office/powerpoint/2010/main" val="37302473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a plot from Wolfgang et al. 2015, a mass radius diagram for the small exoplanets. The lines with shaded regions are the derived mass distribution, but unfortunately due to the limited sample, we don’t have a handle on planets smaller than 1.6 earth radius, which are the most likely rocky ones. As you can see the error bars on these points occupy half of the diagram. So how can we improve the situation? We need to shrink the error bars and populate this plots with more planets. Most of the planets on here are discovered by Kepler and later had their masses measured via ground-based RVs. And for doing massive follow-ups on a large sample of planet host stars with either Kepler or TESS, we need large apertures.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 not saying that 1-2m/s</a:t>
            </a:r>
            <a:r>
              <a:rPr lang="en-US" baseline="0" dirty="0" smtClean="0"/>
              <a:t> is bad. It is an exquisite precision, and we’ve come a </a:t>
            </a:r>
            <a:r>
              <a:rPr lang="en-US" baseline="0" dirty="0" err="1" smtClean="0"/>
              <a:t>looong</a:t>
            </a:r>
            <a:r>
              <a:rPr lang="en-US" baseline="0" dirty="0" smtClean="0"/>
              <a:t> way to reach it. This is a plot of all the RV-detected </a:t>
            </a:r>
            <a:r>
              <a:rPr lang="en-US" baseline="0" dirty="0" err="1" smtClean="0"/>
              <a:t>exoplanets</a:t>
            </a:r>
            <a:r>
              <a:rPr lang="en-US" baseline="0" dirty="0" smtClean="0"/>
              <a:t>. x-axis is date of discovery and y-axis is the RV semi-amplitude in m/s. You can see in the past two decades we’ve come down from hundreds of meters per second down to 1-2. But we kind stalled at the 1-2 m/s precision for a while…</a:t>
            </a:r>
            <a:endParaRPr lang="en-US" dirty="0"/>
          </a:p>
        </p:txBody>
      </p:sp>
    </p:spTree>
    <p:extLst>
      <p:ext uri="{BB962C8B-B14F-4D97-AF65-F5344CB8AC3E}">
        <p14:creationId xmlns:p14="http://schemas.microsoft.com/office/powerpoint/2010/main" val="3338869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dirty="0"/>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7.png"/><Relationship Id="rId3"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3.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4.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3.emf"/><Relationship Id="rId7" Type="http://schemas.openxmlformats.org/officeDocument/2006/relationships/image" Target="../media/image94.png"/><Relationship Id="rId8" Type="http://schemas.openxmlformats.org/officeDocument/2006/relationships/image" Target="../media/image95.emf"/><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5.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5.emf"/><Relationship Id="rId7" Type="http://schemas.openxmlformats.org/officeDocument/2006/relationships/image" Target="../media/image96.png"/><Relationship Id="rId8"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6.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7.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6.png"/><Relationship Id="rId7" Type="http://schemas.openxmlformats.org/officeDocument/2006/relationships/image" Target="../media/image98.png"/><Relationship Id="rId8"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png"/><Relationship Id="rId3" Type="http://schemas.openxmlformats.org/officeDocument/2006/relationships/image" Target="../media/image10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2.png"/><Relationship Id="rId3" Type="http://schemas.openxmlformats.org/officeDocument/2006/relationships/image" Target="../media/image10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4.emf"/></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9.png"/></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2.emf"/><Relationship Id="rId6" Type="http://schemas.openxmlformats.org/officeDocument/2006/relationships/image" Target="../media/image112.png"/><Relationship Id="rId7" Type="http://schemas.openxmlformats.org/officeDocument/2006/relationships/image" Target="../media/image75.png"/><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82.png"/><Relationship Id="rId5" Type="http://schemas.microsoft.com/office/2007/relationships/hdphoto" Target="../media/hdphoto3.wdp"/><Relationship Id="rId6"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118.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115.emf"/><Relationship Id="rId5" Type="http://schemas.openxmlformats.org/officeDocument/2006/relationships/image" Target="../media/image116.emf"/><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emf"/></Relationships>
</file>

<file path=ppt/slides/_rels/slide120.xml.rels><?xml version="1.0" encoding="UTF-8" standalone="yes"?>
<Relationships xmlns="http://schemas.openxmlformats.org/package/2006/relationships"><Relationship Id="rId3" Type="http://schemas.openxmlformats.org/officeDocument/2006/relationships/image" Target="../media/image120.emf"/><Relationship Id="rId4" Type="http://schemas.openxmlformats.org/officeDocument/2006/relationships/image" Target="../media/image121.emf"/><Relationship Id="rId5" Type="http://schemas.openxmlformats.org/officeDocument/2006/relationships/image" Target="../media/image122.emf"/><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8.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emf"/></Relationships>
</file>

<file path=ppt/slides/_rels/slide59.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jpeg"/><Relationship Id="rId5" Type="http://schemas.microsoft.com/office/2007/relationships/hdphoto" Target="../media/hdphoto2.wdp"/><Relationship Id="rId6"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70.png"/><Relationship Id="rId5"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2.png"/><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png"/><Relationship Id="rId5"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87.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2.png"/><Relationship Id="rId5"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jpeg"/><Relationship Id="rId7"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5.png"/><Relationship Id="rId3" Type="http://schemas.openxmlformats.org/officeDocument/2006/relationships/image" Target="../media/image8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6045" y="55222"/>
            <a:ext cx="4477955" cy="3805514"/>
          </a:xfrm>
          <a:prstGeom prst="rect">
            <a:avLst/>
          </a:prstGeom>
        </p:spPr>
      </p:pic>
      <p:sp>
        <p:nvSpPr>
          <p:cNvPr id="2" name="TextBox 1"/>
          <p:cNvSpPr txBox="1"/>
          <p:nvPr/>
        </p:nvSpPr>
        <p:spPr>
          <a:xfrm>
            <a:off x="207073" y="4169326"/>
            <a:ext cx="7211318" cy="1569660"/>
          </a:xfrm>
          <a:prstGeom prst="rect">
            <a:avLst/>
          </a:prstGeom>
          <a:noFill/>
        </p:spPr>
        <p:txBody>
          <a:bodyPr wrap="square" rtlCol="0">
            <a:spAutoFit/>
          </a:bodyPr>
          <a:lstStyle/>
          <a:p>
            <a:r>
              <a:rPr lang="en-US" sz="3200" dirty="0" smtClean="0">
                <a:solidFill>
                  <a:schemeClr val="accent5">
                    <a:lumMod val="50000"/>
                  </a:schemeClr>
                </a:solidFill>
                <a:latin typeface="Helvetica Neue Bold Condensed"/>
                <a:cs typeface="Helvetica Neue Bold Condensed"/>
              </a:rPr>
              <a:t>On Detecting New Words:</a:t>
            </a:r>
          </a:p>
          <a:p>
            <a:r>
              <a:rPr lang="en-US" sz="3200" dirty="0" smtClean="0">
                <a:solidFill>
                  <a:schemeClr val="accent5">
                    <a:lumMod val="50000"/>
                  </a:schemeClr>
                </a:solidFill>
                <a:latin typeface="Helvetica Neue Bold Condensed"/>
                <a:cs typeface="Helvetica Neue Bold Condensed"/>
              </a:rPr>
              <a:t>The Art of Precise Doppler Spectroscopy</a:t>
            </a:r>
          </a:p>
          <a:p>
            <a:r>
              <a:rPr lang="en-US" sz="3200" dirty="0" smtClean="0">
                <a:solidFill>
                  <a:schemeClr val="accent5">
                    <a:lumMod val="50000"/>
                  </a:schemeClr>
                </a:solidFill>
                <a:latin typeface="Helvetica Neue Bold Condensed"/>
                <a:cs typeface="Helvetica Neue Bold Condensed"/>
              </a:rPr>
              <a:t>Using Iodine Cells</a:t>
            </a:r>
            <a:endParaRPr lang="en-US" sz="3200" dirty="0">
              <a:solidFill>
                <a:schemeClr val="accent5">
                  <a:lumMod val="50000"/>
                </a:schemeClr>
              </a:solidFill>
              <a:latin typeface="Helvetica Neue Bold Condensed"/>
              <a:cs typeface="Helvetica Neue Bold Condensed"/>
            </a:endParaRPr>
          </a:p>
        </p:txBody>
      </p:sp>
      <p:sp>
        <p:nvSpPr>
          <p:cNvPr id="3" name="TextBox 2"/>
          <p:cNvSpPr txBox="1"/>
          <p:nvPr/>
        </p:nvSpPr>
        <p:spPr>
          <a:xfrm>
            <a:off x="193268" y="5795027"/>
            <a:ext cx="3331232" cy="1034129"/>
          </a:xfrm>
          <a:prstGeom prst="rect">
            <a:avLst/>
          </a:prstGeom>
          <a:noFill/>
        </p:spPr>
        <p:txBody>
          <a:bodyPr wrap="none" rtlCol="0">
            <a:spAutoFit/>
          </a:bodyPr>
          <a:lstStyle/>
          <a:p>
            <a:pPr>
              <a:lnSpc>
                <a:spcPct val="120000"/>
              </a:lnSpc>
            </a:pPr>
            <a:r>
              <a:rPr lang="en-US" sz="1800" dirty="0">
                <a:solidFill>
                  <a:schemeClr val="accent5">
                    <a:lumMod val="75000"/>
                  </a:schemeClr>
                </a:solidFill>
                <a:latin typeface="Helvetica Neue Medium"/>
                <a:cs typeface="Helvetica Neue Medium"/>
              </a:rPr>
              <a:t>Sharon Xuesong Wang </a:t>
            </a:r>
          </a:p>
          <a:p>
            <a:pPr>
              <a:lnSpc>
                <a:spcPct val="120000"/>
              </a:lnSpc>
            </a:pPr>
            <a:r>
              <a:rPr lang="en-US" sz="1800" dirty="0" smtClean="0">
                <a:solidFill>
                  <a:schemeClr val="accent5">
                    <a:lumMod val="75000"/>
                  </a:schemeClr>
                </a:solidFill>
                <a:latin typeface="Helvetica Neue Light"/>
                <a:cs typeface="Helvetica Neue Light"/>
              </a:rPr>
              <a:t>Thesis Advisor: Jason T. Wright</a:t>
            </a:r>
            <a:endParaRPr lang="en-US" sz="1800" dirty="0">
              <a:solidFill>
                <a:schemeClr val="accent5">
                  <a:lumMod val="75000"/>
                </a:schemeClr>
              </a:solidFill>
              <a:latin typeface="Helvetica Neue Light"/>
              <a:cs typeface="Helvetica Neue Light"/>
            </a:endParaRPr>
          </a:p>
          <a:p>
            <a:endParaRPr lang="en-US" sz="400" dirty="0">
              <a:solidFill>
                <a:schemeClr val="accent5">
                  <a:lumMod val="75000"/>
                </a:schemeClr>
              </a:solidFill>
              <a:latin typeface="Helvetica Neue Light"/>
              <a:cs typeface="Helvetica Neue Light"/>
            </a:endParaRPr>
          </a:p>
          <a:p>
            <a:r>
              <a:rPr lang="en-US" dirty="0" smtClean="0">
                <a:solidFill>
                  <a:schemeClr val="accent5">
                    <a:lumMod val="75000"/>
                  </a:schemeClr>
                </a:solidFill>
                <a:latin typeface="Helvetica Neue Light"/>
                <a:cs typeface="Helvetica Neue Light"/>
              </a:rPr>
              <a:t>Thesis Defense, May 31, 2016</a:t>
            </a:r>
            <a:endParaRPr lang="en-US" sz="1800" dirty="0">
              <a:solidFill>
                <a:schemeClr val="accent5">
                  <a:lumMod val="75000"/>
                </a:schemeClr>
              </a:solidFill>
              <a:latin typeface="Helvetica Neue Light"/>
              <a:cs typeface="Helvetica Neue Light"/>
            </a:endParaRPr>
          </a:p>
        </p:txBody>
      </p:sp>
      <p:cxnSp>
        <p:nvCxnSpPr>
          <p:cNvPr id="6" name="Straight Connector 5"/>
          <p:cNvCxnSpPr/>
          <p:nvPr/>
        </p:nvCxnSpPr>
        <p:spPr>
          <a:xfrm>
            <a:off x="207072" y="5766598"/>
            <a:ext cx="8489995" cy="0"/>
          </a:xfrm>
          <a:prstGeom prst="line">
            <a:avLst/>
          </a:prstGeom>
          <a:ln w="38100" cmpd="sng"/>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1561478" y="3037264"/>
            <a:ext cx="4933515" cy="1242510"/>
            <a:chOff x="1262916" y="2940622"/>
            <a:chExt cx="4302522" cy="920114"/>
          </a:xfrm>
        </p:grpSpPr>
        <p:pic>
          <p:nvPicPr>
            <p:cNvPr id="9" name="Picture 8" descr="bc_sim_01.eps"/>
            <p:cNvPicPr>
              <a:picLocks noChangeAspect="1"/>
            </p:cNvPicPr>
            <p:nvPr/>
          </p:nvPicPr>
          <p:blipFill rotWithShape="1">
            <a:blip r:embed="rId4" cstate="print">
              <a:extLst>
                <a:ext uri="{28A0092B-C50C-407E-A947-70E740481C1C}">
                  <a14:useLocalDpi xmlns:a14="http://schemas.microsoft.com/office/drawing/2010/main"/>
                </a:ext>
              </a:extLst>
            </a:blip>
            <a:srcRect l="11945" t="50633" r="8613" b="16712"/>
            <a:stretch/>
          </p:blipFill>
          <p:spPr>
            <a:xfrm>
              <a:off x="1262916" y="2940622"/>
              <a:ext cx="4302522" cy="920114"/>
            </a:xfrm>
            <a:prstGeom prst="rect">
              <a:avLst/>
            </a:prstGeom>
            <a:ln>
              <a:noFill/>
            </a:ln>
          </p:spPr>
        </p:pic>
        <p:sp>
          <p:nvSpPr>
            <p:cNvPr id="10" name="TextBox 9"/>
            <p:cNvSpPr txBox="1"/>
            <p:nvPr/>
          </p:nvSpPr>
          <p:spPr>
            <a:xfrm>
              <a:off x="1446305" y="3553253"/>
              <a:ext cx="1494132" cy="307483"/>
            </a:xfrm>
            <a:prstGeom prst="rect">
              <a:avLst/>
            </a:prstGeom>
            <a:solidFill>
              <a:srgbClr val="FFFFFF"/>
            </a:solidFill>
          </p:spPr>
          <p:txBody>
            <a:bodyPr wrap="square" rtlCol="0">
              <a:spAutoFit/>
            </a:bodyPr>
            <a:lstStyle/>
            <a:p>
              <a:r>
                <a:rPr lang="en-US" dirty="0" smtClean="0"/>
                <a:t>         </a:t>
              </a:r>
              <a:endParaRPr lang="en-US" dirty="0"/>
            </a:p>
          </p:txBody>
        </p:sp>
      </p:grpSp>
    </p:spTree>
    <p:extLst>
      <p:ext uri="{BB962C8B-B14F-4D97-AF65-F5344CB8AC3E}">
        <p14:creationId xmlns:p14="http://schemas.microsoft.com/office/powerpoint/2010/main" val="20616817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9362" y="347777"/>
            <a:ext cx="4596486" cy="3970318"/>
          </a:xfrm>
          <a:prstGeom prst="rect">
            <a:avLst/>
          </a:prstGeom>
          <a:noFill/>
        </p:spPr>
        <p:txBody>
          <a:bodyPr wrap="square" rtlCol="0">
            <a:spAutoFit/>
          </a:bodyPr>
          <a:lstStyle/>
          <a:p>
            <a:r>
              <a:rPr lang="en-US" sz="2400" b="1" dirty="0" smtClean="0">
                <a:solidFill>
                  <a:schemeClr val="accent6">
                    <a:lumMod val="50000"/>
                  </a:schemeClr>
                </a:solidFill>
                <a:latin typeface="Helvetica Neue"/>
                <a:cs typeface="Helvetica Neue"/>
              </a:rPr>
              <a:t>Iodine-Calibrated</a:t>
            </a:r>
          </a:p>
          <a:p>
            <a:endParaRPr lang="en-US" sz="1200" dirty="0">
              <a:latin typeface="Helvetica"/>
              <a:cs typeface="Helvetica"/>
            </a:endParaRPr>
          </a:p>
          <a:p>
            <a:r>
              <a:rPr lang="en-US" sz="2000" b="1" dirty="0" smtClean="0">
                <a:solidFill>
                  <a:schemeClr val="accent1">
                    <a:lumMod val="75000"/>
                  </a:schemeClr>
                </a:solidFill>
                <a:latin typeface="Helvetica"/>
                <a:cs typeface="Helvetica"/>
              </a:rPr>
              <a:t>Keck HIRES*</a:t>
            </a:r>
          </a:p>
          <a:p>
            <a:r>
              <a:rPr lang="en-US" sz="1800" dirty="0">
                <a:solidFill>
                  <a:schemeClr val="accent6">
                    <a:lumMod val="50000"/>
                  </a:schemeClr>
                </a:solidFill>
                <a:latin typeface="Helvetica"/>
                <a:cs typeface="Helvetica"/>
              </a:rPr>
              <a:t>Magellan PFS</a:t>
            </a:r>
            <a:r>
              <a:rPr lang="en-US" sz="1800" dirty="0" smtClean="0">
                <a:solidFill>
                  <a:schemeClr val="accent6">
                    <a:lumMod val="50000"/>
                  </a:schemeClr>
                </a:solidFill>
                <a:latin typeface="Helvetica"/>
                <a:cs typeface="Helvetica"/>
              </a:rPr>
              <a:t>*</a:t>
            </a:r>
          </a:p>
          <a:p>
            <a:r>
              <a:rPr lang="en-US" sz="1800" dirty="0" smtClean="0">
                <a:solidFill>
                  <a:schemeClr val="accent6">
                    <a:lumMod val="50000"/>
                  </a:schemeClr>
                </a:solidFill>
                <a:latin typeface="Helvetica"/>
                <a:cs typeface="Helvetica"/>
              </a:rPr>
              <a:t>Lick APT*</a:t>
            </a:r>
          </a:p>
          <a:p>
            <a:r>
              <a:rPr lang="en-US" sz="1800" dirty="0">
                <a:solidFill>
                  <a:schemeClr val="tx1"/>
                </a:solidFill>
                <a:latin typeface="Helvetica"/>
                <a:cs typeface="Helvetica"/>
              </a:rPr>
              <a:t>SONG</a:t>
            </a:r>
            <a:r>
              <a:rPr lang="en-US" sz="1800" dirty="0" smtClean="0">
                <a:solidFill>
                  <a:schemeClr val="tx1"/>
                </a:solidFill>
                <a:latin typeface="Helvetica"/>
                <a:cs typeface="Helvetica"/>
              </a:rPr>
              <a:t>*</a:t>
            </a:r>
          </a:p>
          <a:p>
            <a:r>
              <a:rPr lang="en-US" sz="1800" dirty="0" smtClean="0">
                <a:solidFill>
                  <a:schemeClr val="accent6">
                    <a:lumMod val="50000"/>
                  </a:schemeClr>
                </a:solidFill>
                <a:latin typeface="Helvetica"/>
                <a:cs typeface="Helvetica"/>
              </a:rPr>
              <a:t>SMARTS CHIRON*</a:t>
            </a:r>
          </a:p>
          <a:p>
            <a:endParaRPr lang="en-US" sz="1000" dirty="0" smtClean="0">
              <a:latin typeface="Helvetica"/>
              <a:cs typeface="Helvetica"/>
            </a:endParaRPr>
          </a:p>
          <a:p>
            <a:r>
              <a:rPr lang="en-US" sz="2000" b="1" dirty="0" smtClean="0">
                <a:solidFill>
                  <a:schemeClr val="accent1">
                    <a:lumMod val="75000"/>
                  </a:schemeClr>
                </a:solidFill>
                <a:latin typeface="Helvetica"/>
                <a:cs typeface="Helvetica"/>
              </a:rPr>
              <a:t>HET HRS</a:t>
            </a:r>
            <a:r>
              <a:rPr lang="en-US" sz="1800" dirty="0" smtClean="0">
                <a:solidFill>
                  <a:schemeClr val="accent6">
                    <a:lumMod val="75000"/>
                  </a:schemeClr>
                </a:solidFill>
                <a:latin typeface="Helvetica"/>
                <a:cs typeface="Helvetica"/>
              </a:rPr>
              <a:t>*</a:t>
            </a:r>
          </a:p>
          <a:p>
            <a:r>
              <a:rPr lang="en-US" sz="1800" dirty="0" smtClean="0">
                <a:solidFill>
                  <a:schemeClr val="accent6">
                    <a:lumMod val="75000"/>
                  </a:schemeClr>
                </a:solidFill>
                <a:latin typeface="Helvetica"/>
                <a:cs typeface="Helvetica"/>
              </a:rPr>
              <a:t>AAT UCLES*</a:t>
            </a:r>
          </a:p>
          <a:p>
            <a:r>
              <a:rPr lang="en-US" sz="1800" dirty="0">
                <a:solidFill>
                  <a:schemeClr val="accent6">
                    <a:lumMod val="75000"/>
                  </a:schemeClr>
                </a:solidFill>
                <a:latin typeface="Helvetica"/>
                <a:cs typeface="Helvetica"/>
              </a:rPr>
              <a:t>UVES on </a:t>
            </a:r>
            <a:r>
              <a:rPr lang="en-US" sz="1800" dirty="0" smtClean="0">
                <a:solidFill>
                  <a:schemeClr val="accent6">
                    <a:lumMod val="75000"/>
                  </a:schemeClr>
                </a:solidFill>
                <a:latin typeface="Helvetica"/>
                <a:cs typeface="Helvetica"/>
              </a:rPr>
              <a:t>VLT</a:t>
            </a:r>
          </a:p>
          <a:p>
            <a:r>
              <a:rPr lang="en-US" sz="1800" dirty="0" err="1" smtClean="0">
                <a:solidFill>
                  <a:schemeClr val="accent6">
                    <a:lumMod val="75000"/>
                  </a:schemeClr>
                </a:solidFill>
                <a:latin typeface="Helvetica"/>
                <a:cs typeface="Helvetica"/>
              </a:rPr>
              <a:t>Tull</a:t>
            </a:r>
            <a:r>
              <a:rPr lang="en-US" sz="1800" dirty="0" smtClean="0">
                <a:solidFill>
                  <a:schemeClr val="accent6">
                    <a:lumMod val="75000"/>
                  </a:schemeClr>
                </a:solidFill>
                <a:latin typeface="Helvetica"/>
                <a:cs typeface="Helvetica"/>
              </a:rPr>
              <a:t> on 2.7m</a:t>
            </a:r>
          </a:p>
          <a:p>
            <a:r>
              <a:rPr lang="en-US" sz="1800" strike="sngStrike" dirty="0" smtClean="0">
                <a:solidFill>
                  <a:schemeClr val="accent6">
                    <a:lumMod val="75000"/>
                  </a:schemeClr>
                </a:solidFill>
                <a:latin typeface="Helvetica"/>
                <a:cs typeface="Helvetica"/>
              </a:rPr>
              <a:t>Hamilton on Lick</a:t>
            </a:r>
            <a:r>
              <a:rPr lang="en-US" sz="1800" dirty="0" smtClean="0">
                <a:solidFill>
                  <a:schemeClr val="accent6">
                    <a:lumMod val="75000"/>
                  </a:schemeClr>
                </a:solidFill>
                <a:latin typeface="Helvetica"/>
                <a:cs typeface="Helvetica"/>
              </a:rPr>
              <a:t>*</a:t>
            </a:r>
          </a:p>
          <a:p>
            <a:endParaRPr lang="en-US" sz="800" dirty="0" smtClean="0">
              <a:solidFill>
                <a:schemeClr val="accent6">
                  <a:lumMod val="75000"/>
                </a:schemeClr>
              </a:solidFill>
              <a:latin typeface="Helvetica"/>
              <a:cs typeface="Helvetica"/>
            </a:endParaRPr>
          </a:p>
          <a:p>
            <a:r>
              <a:rPr lang="en-US" dirty="0" smtClean="0">
                <a:solidFill>
                  <a:schemeClr val="accent6">
                    <a:lumMod val="75000"/>
                  </a:schemeClr>
                </a:solidFill>
                <a:latin typeface="Helvetica"/>
                <a:cs typeface="Helvetica"/>
              </a:rPr>
              <a:t>*have used the same Doppler pipeline from CPS/LCPS</a:t>
            </a:r>
            <a:endParaRPr lang="en-US" sz="1600" dirty="0">
              <a:solidFill>
                <a:schemeClr val="accent6">
                  <a:lumMod val="75000"/>
                </a:schemeClr>
              </a:solidFill>
              <a:latin typeface="Helvetica"/>
              <a:cs typeface="Helvetica"/>
            </a:endParaRPr>
          </a:p>
        </p:txBody>
      </p:sp>
      <p:sp>
        <p:nvSpPr>
          <p:cNvPr id="4" name="TextBox 3"/>
          <p:cNvSpPr txBox="1"/>
          <p:nvPr/>
        </p:nvSpPr>
        <p:spPr>
          <a:xfrm>
            <a:off x="1500987" y="4440399"/>
            <a:ext cx="2746824" cy="2008242"/>
          </a:xfrm>
          <a:prstGeom prst="rect">
            <a:avLst/>
          </a:prstGeom>
          <a:noFill/>
        </p:spPr>
        <p:txBody>
          <a:bodyPr wrap="square" rtlCol="0">
            <a:spAutoFit/>
          </a:bodyPr>
          <a:lstStyle/>
          <a:p>
            <a:pPr algn="r"/>
            <a:r>
              <a:rPr lang="en-US" sz="2400" b="1" dirty="0" err="1" smtClean="0">
                <a:solidFill>
                  <a:schemeClr val="accent4">
                    <a:lumMod val="50000"/>
                  </a:schemeClr>
                </a:solidFill>
                <a:latin typeface="Helvetica Neue"/>
                <a:cs typeface="Helvetica Neue"/>
              </a:rPr>
              <a:t>ThAr</a:t>
            </a:r>
            <a:r>
              <a:rPr lang="en-US" sz="2400" b="1" dirty="0" smtClean="0">
                <a:solidFill>
                  <a:schemeClr val="accent4">
                    <a:lumMod val="50000"/>
                  </a:schemeClr>
                </a:solidFill>
                <a:latin typeface="Helvetica Neue"/>
                <a:cs typeface="Helvetica Neue"/>
              </a:rPr>
              <a:t>-Calibrated</a:t>
            </a:r>
          </a:p>
          <a:p>
            <a:pPr algn="r"/>
            <a:endParaRPr lang="en-US" sz="1050" dirty="0">
              <a:latin typeface="Helvetica"/>
              <a:cs typeface="Helvetica"/>
            </a:endParaRPr>
          </a:p>
          <a:p>
            <a:pPr algn="r"/>
            <a:r>
              <a:rPr lang="en-US" sz="1800" dirty="0" smtClean="0">
                <a:solidFill>
                  <a:schemeClr val="accent4">
                    <a:lumMod val="50000"/>
                  </a:schemeClr>
                </a:solidFill>
                <a:latin typeface="Helvetica"/>
                <a:cs typeface="Helvetica"/>
              </a:rPr>
              <a:t>HARPS-S</a:t>
            </a:r>
          </a:p>
          <a:p>
            <a:pPr algn="r"/>
            <a:r>
              <a:rPr lang="en-US" sz="1800" dirty="0" smtClean="0">
                <a:solidFill>
                  <a:schemeClr val="accent4">
                    <a:lumMod val="50000"/>
                  </a:schemeClr>
                </a:solidFill>
                <a:latin typeface="Helvetica"/>
                <a:cs typeface="Helvetica"/>
              </a:rPr>
              <a:t>HARPS-N</a:t>
            </a:r>
          </a:p>
          <a:p>
            <a:pPr algn="r"/>
            <a:r>
              <a:rPr lang="en-US" sz="1800" dirty="0" smtClean="0">
                <a:solidFill>
                  <a:schemeClr val="accent4">
                    <a:lumMod val="50000"/>
                  </a:schemeClr>
                </a:solidFill>
                <a:latin typeface="Helvetica"/>
                <a:cs typeface="Helvetica"/>
              </a:rPr>
              <a:t>PARAS</a:t>
            </a:r>
          </a:p>
          <a:p>
            <a:pPr algn="r"/>
            <a:r>
              <a:rPr lang="en-US" sz="1800" dirty="0" smtClean="0">
                <a:solidFill>
                  <a:schemeClr val="accent4">
                    <a:lumMod val="50000"/>
                  </a:schemeClr>
                </a:solidFill>
                <a:latin typeface="Helvetica"/>
                <a:cs typeface="Helvetica"/>
              </a:rPr>
              <a:t>SOPHIE+</a:t>
            </a:r>
          </a:p>
          <a:p>
            <a:pPr algn="r"/>
            <a:r>
              <a:rPr lang="en-US" sz="1800" dirty="0" smtClean="0">
                <a:solidFill>
                  <a:schemeClr val="accent4">
                    <a:lumMod val="50000"/>
                  </a:schemeClr>
                </a:solidFill>
                <a:latin typeface="Helvetica"/>
                <a:cs typeface="Helvetica"/>
              </a:rPr>
              <a:t>AST TOU</a:t>
            </a:r>
          </a:p>
        </p:txBody>
      </p:sp>
      <p:grpSp>
        <p:nvGrpSpPr>
          <p:cNvPr id="5" name="Group 4"/>
          <p:cNvGrpSpPr/>
          <p:nvPr/>
        </p:nvGrpSpPr>
        <p:grpSpPr>
          <a:xfrm>
            <a:off x="4561216" y="4487506"/>
            <a:ext cx="4201228" cy="2023466"/>
            <a:chOff x="259951" y="3340990"/>
            <a:chExt cx="4760583" cy="2360781"/>
          </a:xfrm>
        </p:grpSpPr>
        <p:pic>
          <p:nvPicPr>
            <p:cNvPr id="6" name="Picture 5"/>
            <p:cNvPicPr>
              <a:picLocks noChangeAspect="1"/>
            </p:cNvPicPr>
            <p:nvPr/>
          </p:nvPicPr>
          <p:blipFill>
            <a:blip r:embed="rId3"/>
            <a:stretch>
              <a:fillRect/>
            </a:stretch>
          </p:blipFill>
          <p:spPr>
            <a:xfrm>
              <a:off x="259951" y="3340990"/>
              <a:ext cx="4760583" cy="2360781"/>
            </a:xfrm>
            <a:prstGeom prst="rect">
              <a:avLst/>
            </a:prstGeom>
          </p:spPr>
        </p:pic>
        <p:sp>
          <p:nvSpPr>
            <p:cNvPr id="7" name="TextBox 6"/>
            <p:cNvSpPr txBox="1"/>
            <p:nvPr/>
          </p:nvSpPr>
          <p:spPr>
            <a:xfrm>
              <a:off x="2325930" y="5321798"/>
              <a:ext cx="2694604" cy="359084"/>
            </a:xfrm>
            <a:prstGeom prst="rect">
              <a:avLst/>
            </a:prstGeom>
            <a:noFill/>
          </p:spPr>
          <p:txBody>
            <a:bodyPr wrap="square" rtlCol="0">
              <a:spAutoFit/>
            </a:bodyPr>
            <a:lstStyle/>
            <a:p>
              <a:r>
                <a:rPr lang="en-US" dirty="0" smtClean="0">
                  <a:solidFill>
                    <a:schemeClr val="accent6">
                      <a:lumMod val="50000"/>
                    </a:schemeClr>
                  </a:solidFill>
                </a:rPr>
                <a:t>slide from Christophe </a:t>
              </a:r>
              <a:r>
                <a:rPr lang="en-US" dirty="0" err="1" smtClean="0">
                  <a:solidFill>
                    <a:schemeClr val="accent6">
                      <a:lumMod val="50000"/>
                    </a:schemeClr>
                  </a:solidFill>
                </a:rPr>
                <a:t>Lovis</a:t>
              </a:r>
              <a:endParaRPr lang="en-US" dirty="0" smtClean="0">
                <a:solidFill>
                  <a:schemeClr val="accent6">
                    <a:lumMod val="50000"/>
                  </a:schemeClr>
                </a:solidFill>
              </a:endParaRPr>
            </a:p>
          </p:txBody>
        </p:sp>
      </p:grpSp>
      <p:grpSp>
        <p:nvGrpSpPr>
          <p:cNvPr id="2" name="Group 1"/>
          <p:cNvGrpSpPr/>
          <p:nvPr/>
        </p:nvGrpSpPr>
        <p:grpSpPr>
          <a:xfrm>
            <a:off x="672392" y="484418"/>
            <a:ext cx="2490586" cy="3458897"/>
            <a:chOff x="811139" y="484418"/>
            <a:chExt cx="2490586" cy="3458897"/>
          </a:xfrm>
        </p:grpSpPr>
        <p:pic>
          <p:nvPicPr>
            <p:cNvPr id="8" name="Picture 7" descr="IodineCellStarlight.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1139" y="484418"/>
              <a:ext cx="2490586" cy="3458897"/>
            </a:xfrm>
            <a:prstGeom prst="rect">
              <a:avLst/>
            </a:prstGeom>
          </p:spPr>
        </p:pic>
        <p:sp>
          <p:nvSpPr>
            <p:cNvPr id="9" name="TextBox 8"/>
            <p:cNvSpPr txBox="1"/>
            <p:nvPr/>
          </p:nvSpPr>
          <p:spPr>
            <a:xfrm>
              <a:off x="811139" y="3635538"/>
              <a:ext cx="2390729" cy="307777"/>
            </a:xfrm>
            <a:prstGeom prst="rect">
              <a:avLst/>
            </a:prstGeom>
            <a:noFill/>
          </p:spPr>
          <p:txBody>
            <a:bodyPr wrap="square" rtlCol="0">
              <a:spAutoFit/>
            </a:bodyPr>
            <a:lstStyle/>
            <a:p>
              <a:r>
                <a:rPr lang="en-US" dirty="0" smtClean="0">
                  <a:solidFill>
                    <a:schemeClr val="bg1">
                      <a:lumMod val="75000"/>
                    </a:schemeClr>
                  </a:solidFill>
                </a:rPr>
                <a:t>copy right LaurieHatch.com</a:t>
              </a:r>
            </a:p>
          </p:txBody>
        </p:sp>
      </p:grpSp>
    </p:spTree>
    <p:extLst>
      <p:ext uri="{BB962C8B-B14F-4D97-AF65-F5344CB8AC3E}">
        <p14:creationId xmlns:p14="http://schemas.microsoft.com/office/powerpoint/2010/main" val="26718303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366" y="476510"/>
            <a:ext cx="8674634" cy="6224813"/>
          </a:xfrm>
          <a:prstGeom prst="rect">
            <a:avLst/>
          </a:prstGeom>
        </p:spPr>
      </p:pic>
      <p:pic>
        <p:nvPicPr>
          <p:cNvPr id="4" name="Picture 3"/>
          <p:cNvPicPr>
            <a:picLocks noChangeAspect="1"/>
          </p:cNvPicPr>
          <p:nvPr/>
        </p:nvPicPr>
        <p:blipFill>
          <a:blip r:embed="rId3"/>
          <a:stretch>
            <a:fillRect/>
          </a:stretch>
        </p:blipFill>
        <p:spPr>
          <a:xfrm>
            <a:off x="-113727" y="-174530"/>
            <a:ext cx="3763389" cy="2392305"/>
          </a:xfrm>
          <a:prstGeom prst="rect">
            <a:avLst/>
          </a:prstGeom>
        </p:spPr>
      </p:pic>
      <p:sp>
        <p:nvSpPr>
          <p:cNvPr id="3" name="TextBox 2"/>
          <p:cNvSpPr txBox="1"/>
          <p:nvPr/>
        </p:nvSpPr>
        <p:spPr>
          <a:xfrm>
            <a:off x="6074144" y="6221543"/>
            <a:ext cx="2918249" cy="369332"/>
          </a:xfrm>
          <a:prstGeom prst="rect">
            <a:avLst/>
          </a:prstGeom>
          <a:noFill/>
        </p:spPr>
        <p:txBody>
          <a:bodyPr wrap="none" rtlCol="0">
            <a:spAutoFit/>
          </a:bodyPr>
          <a:lstStyle/>
          <a:p>
            <a:r>
              <a:rPr lang="en-US" sz="1800" dirty="0" smtClean="0">
                <a:latin typeface="Helvetica"/>
                <a:cs typeface="Helvetica"/>
              </a:rPr>
              <a:t>Launch Date: August 2017</a:t>
            </a:r>
            <a:endParaRPr lang="en-US" sz="1800" dirty="0">
              <a:latin typeface="Helvetica"/>
              <a:cs typeface="Helvetica"/>
            </a:endParaRPr>
          </a:p>
        </p:txBody>
      </p:sp>
    </p:spTree>
    <p:extLst>
      <p:ext uri="{BB962C8B-B14F-4D97-AF65-F5344CB8AC3E}">
        <p14:creationId xmlns:p14="http://schemas.microsoft.com/office/powerpoint/2010/main" val="12425997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1887" y="1716447"/>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a:xfrm>
            <a:off x="374370" y="274637"/>
            <a:ext cx="8229600"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smtClean="0">
                <a:solidFill>
                  <a:schemeClr val="accent4">
                    <a:lumMod val="60000"/>
                    <a:lumOff val="40000"/>
                  </a:schemeClr>
                </a:solidFill>
              </a:rPr>
              <a:t>the role of precise Doppler spectroscopy in</a:t>
            </a:r>
            <a:br>
              <a:rPr lang="en-US" sz="2400" dirty="0" smtClean="0">
                <a:solidFill>
                  <a:schemeClr val="accent4">
                    <a:lumMod val="60000"/>
                    <a:lumOff val="40000"/>
                  </a:schemeClr>
                </a:solidFill>
              </a:rPr>
            </a:br>
            <a:r>
              <a:rPr lang="en-US" dirty="0" smtClean="0">
                <a:solidFill>
                  <a:schemeClr val="accent4">
                    <a:lumMod val="75000"/>
                  </a:schemeClr>
                </a:solidFill>
              </a:rPr>
              <a:t>the quest for Earth 2.0</a:t>
            </a:r>
            <a:endParaRPr lang="en-US" dirty="0">
              <a:solidFill>
                <a:schemeClr val="accent4">
                  <a:lumMod val="75000"/>
                </a:schemeClr>
              </a:solidFill>
            </a:endParaRPr>
          </a:p>
        </p:txBody>
      </p:sp>
    </p:spTree>
    <p:extLst>
      <p:ext uri="{BB962C8B-B14F-4D97-AF65-F5344CB8AC3E}">
        <p14:creationId xmlns:p14="http://schemas.microsoft.com/office/powerpoint/2010/main" val="131666972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spTree>
    <p:extLst>
      <p:ext uri="{BB962C8B-B14F-4D97-AF65-F5344CB8AC3E}">
        <p14:creationId xmlns:p14="http://schemas.microsoft.com/office/powerpoint/2010/main" val="389417097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cxnSp>
        <p:nvCxnSpPr>
          <p:cNvPr id="5" name="Straight Connector 4"/>
          <p:cNvCxnSpPr/>
          <p:nvPr/>
        </p:nvCxnSpPr>
        <p:spPr>
          <a:xfrm>
            <a:off x="66272" y="2679395"/>
            <a:ext cx="225773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p:cNvCxnSpPr/>
          <p:nvPr/>
        </p:nvCxnSpPr>
        <p:spPr>
          <a:xfrm>
            <a:off x="2448354" y="3368600"/>
            <a:ext cx="359926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Straight Connector 28"/>
          <p:cNvCxnSpPr/>
          <p:nvPr/>
        </p:nvCxnSpPr>
        <p:spPr>
          <a:xfrm>
            <a:off x="6136299" y="4271706"/>
            <a:ext cx="2777616" cy="0"/>
          </a:xfrm>
          <a:prstGeom prst="line">
            <a:avLst/>
          </a:prstGeom>
        </p:spPr>
        <p:style>
          <a:lnRef idx="2">
            <a:schemeClr val="accent3"/>
          </a:lnRef>
          <a:fillRef idx="0">
            <a:schemeClr val="accent3"/>
          </a:fillRef>
          <a:effectRef idx="1">
            <a:schemeClr val="accent3"/>
          </a:effectRef>
          <a:fontRef idx="minor">
            <a:schemeClr val="tx1"/>
          </a:fontRef>
        </p:style>
      </p:cxnSp>
      <p:sp>
        <p:nvSpPr>
          <p:cNvPr id="30" name="TextBox 29"/>
          <p:cNvSpPr txBox="1"/>
          <p:nvPr/>
        </p:nvSpPr>
        <p:spPr>
          <a:xfrm>
            <a:off x="0" y="2039395"/>
            <a:ext cx="2578128" cy="584776"/>
          </a:xfrm>
          <a:prstGeom prst="rect">
            <a:avLst/>
          </a:prstGeom>
          <a:noFill/>
        </p:spPr>
        <p:txBody>
          <a:bodyPr wrap="none" rtlCol="0">
            <a:spAutoFit/>
          </a:bodyPr>
          <a:lstStyle/>
          <a:p>
            <a:r>
              <a:rPr lang="en-US" sz="3200" i="1" dirty="0" smtClean="0">
                <a:solidFill>
                  <a:schemeClr val="accent5">
                    <a:lumMod val="50000"/>
                  </a:schemeClr>
                </a:solidFill>
                <a:latin typeface="Helvetica Neue"/>
                <a:cs typeface="Helvetica Neue"/>
              </a:rPr>
              <a:t>astrophysics</a:t>
            </a:r>
            <a:endParaRPr lang="en-US" sz="3200" i="1" dirty="0">
              <a:solidFill>
                <a:schemeClr val="accent5">
                  <a:lumMod val="50000"/>
                </a:schemeClr>
              </a:solidFill>
              <a:latin typeface="Helvetica Neue"/>
              <a:cs typeface="Helvetica Neue"/>
            </a:endParaRPr>
          </a:p>
        </p:txBody>
      </p:sp>
      <p:sp>
        <p:nvSpPr>
          <p:cNvPr id="31" name="TextBox 30"/>
          <p:cNvSpPr txBox="1"/>
          <p:nvPr/>
        </p:nvSpPr>
        <p:spPr>
          <a:xfrm>
            <a:off x="3318166" y="2780497"/>
            <a:ext cx="1993790" cy="584776"/>
          </a:xfrm>
          <a:prstGeom prst="rect">
            <a:avLst/>
          </a:prstGeom>
          <a:noFill/>
        </p:spPr>
        <p:txBody>
          <a:bodyPr wrap="none" rtlCol="0">
            <a:spAutoFit/>
          </a:bodyPr>
          <a:lstStyle/>
          <a:p>
            <a:r>
              <a:rPr lang="en-US" sz="3200" i="1" dirty="0" smtClean="0">
                <a:solidFill>
                  <a:schemeClr val="accent6">
                    <a:lumMod val="50000"/>
                  </a:schemeClr>
                </a:solidFill>
                <a:latin typeface="Helvetica Neue"/>
                <a:cs typeface="Helvetica Neue"/>
              </a:rPr>
              <a:t>hardware</a:t>
            </a:r>
            <a:endParaRPr lang="en-US" sz="3200" i="1" dirty="0">
              <a:solidFill>
                <a:schemeClr val="accent6">
                  <a:lumMod val="50000"/>
                </a:schemeClr>
              </a:solidFill>
              <a:latin typeface="Helvetica Neue"/>
              <a:cs typeface="Helvetica Neue"/>
            </a:endParaRPr>
          </a:p>
        </p:txBody>
      </p:sp>
      <p:sp>
        <p:nvSpPr>
          <p:cNvPr id="32" name="TextBox 31"/>
          <p:cNvSpPr txBox="1"/>
          <p:nvPr/>
        </p:nvSpPr>
        <p:spPr>
          <a:xfrm>
            <a:off x="6634908" y="3686930"/>
            <a:ext cx="1856307" cy="584776"/>
          </a:xfrm>
          <a:prstGeom prst="rect">
            <a:avLst/>
          </a:prstGeom>
          <a:noFill/>
        </p:spPr>
        <p:txBody>
          <a:bodyPr wrap="none" rtlCol="0">
            <a:spAutoFit/>
          </a:bodyPr>
          <a:lstStyle/>
          <a:p>
            <a:r>
              <a:rPr lang="en-US" sz="3200" i="1" dirty="0" smtClean="0">
                <a:solidFill>
                  <a:srgbClr val="494638"/>
                </a:solidFill>
                <a:latin typeface="Helvetica Neue"/>
                <a:cs typeface="Helvetica Neue"/>
              </a:rPr>
              <a:t>software</a:t>
            </a:r>
          </a:p>
        </p:txBody>
      </p:sp>
    </p:spTree>
    <p:extLst>
      <p:ext uri="{BB962C8B-B14F-4D97-AF65-F5344CB8AC3E}">
        <p14:creationId xmlns:p14="http://schemas.microsoft.com/office/powerpoint/2010/main" val="16485133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2" name="Picture 21" descr="202_hamm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948263">
            <a:off x="3547298" y="1771874"/>
            <a:ext cx="1689100" cy="2082800"/>
          </a:xfrm>
          <a:prstGeom prst="rect">
            <a:avLst/>
          </a:prstGeom>
        </p:spPr>
      </p:pic>
      <p:pic>
        <p:nvPicPr>
          <p:cNvPr id="28" name="Picture 27"/>
          <p:cNvPicPr>
            <a:picLocks noChangeAspect="1"/>
          </p:cNvPicPr>
          <p:nvPr/>
        </p:nvPicPr>
        <p:blipFill rotWithShape="1">
          <a:blip r:embed="rId7"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pic>
        <p:nvPicPr>
          <p:cNvPr id="29" name="Picture 28" descr="205_crosshead_screwdriver.eps"/>
          <p:cNvPicPr>
            <a:picLocks noChangeAspect="1"/>
          </p:cNvPicPr>
          <p:nvPr/>
        </p:nvPicPr>
        <p:blipFill>
          <a:blip r:embed="rId8">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spTree>
    <p:extLst>
      <p:ext uri="{BB962C8B-B14F-4D97-AF65-F5344CB8AC3E}">
        <p14:creationId xmlns:p14="http://schemas.microsoft.com/office/powerpoint/2010/main" val="86412358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9" name="Picture 28" descr="205_crosshead_screwdriv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pic>
        <p:nvPicPr>
          <p:cNvPr id="30" name="Picture 2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22" name="Picture 21"/>
          <p:cNvPicPr>
            <a:picLocks noChangeAspect="1"/>
          </p:cNvPicPr>
          <p:nvPr/>
        </p:nvPicPr>
        <p:blipFill rotWithShape="1">
          <a:blip r:embed="rId8"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spTree>
    <p:extLst>
      <p:ext uri="{BB962C8B-B14F-4D97-AF65-F5344CB8AC3E}">
        <p14:creationId xmlns:p14="http://schemas.microsoft.com/office/powerpoint/2010/main" val="420213374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30" name="Picture 2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22" name="Picture 21"/>
          <p:cNvPicPr>
            <a:picLocks noChangeAspect="1"/>
          </p:cNvPicPr>
          <p:nvPr/>
        </p:nvPicPr>
        <p:blipFill>
          <a:blip r:embed="rId7">
            <a:clrChange>
              <a:clrFrom>
                <a:srgbClr val="FFFFFF"/>
              </a:clrFrom>
              <a:clrTo>
                <a:srgbClr val="FFFFFF">
                  <a:alpha val="0"/>
                </a:srgbClr>
              </a:clrTo>
            </a:clrChange>
          </a:blip>
          <a:stretch>
            <a:fillRect/>
          </a:stretch>
        </p:blipFill>
        <p:spPr>
          <a:xfrm rot="18086483">
            <a:off x="6290409" y="2117734"/>
            <a:ext cx="3115184" cy="1753516"/>
          </a:xfrm>
          <a:prstGeom prst="rect">
            <a:avLst/>
          </a:prstGeom>
        </p:spPr>
      </p:pic>
      <p:pic>
        <p:nvPicPr>
          <p:cNvPr id="28" name="Picture 27"/>
          <p:cNvPicPr>
            <a:picLocks noChangeAspect="1"/>
          </p:cNvPicPr>
          <p:nvPr/>
        </p:nvPicPr>
        <p:blipFill rotWithShape="1">
          <a:blip r:embed="rId8"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spTree>
    <p:extLst>
      <p:ext uri="{BB962C8B-B14F-4D97-AF65-F5344CB8AC3E}">
        <p14:creationId xmlns:p14="http://schemas.microsoft.com/office/powerpoint/2010/main" val="302061062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30" name="Picture 2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31" name="Picture 3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392120">
            <a:off x="-317364" y="2290075"/>
            <a:ext cx="2876479" cy="1206203"/>
          </a:xfrm>
          <a:prstGeom prst="rect">
            <a:avLst/>
          </a:prstGeom>
        </p:spPr>
      </p:pic>
      <p:pic>
        <p:nvPicPr>
          <p:cNvPr id="22" name="Picture 21"/>
          <p:cNvPicPr>
            <a:picLocks noChangeAspect="1"/>
          </p:cNvPicPr>
          <p:nvPr/>
        </p:nvPicPr>
        <p:blipFill>
          <a:blip r:embed="rId8">
            <a:clrChange>
              <a:clrFrom>
                <a:srgbClr val="FFFFFF"/>
              </a:clrFrom>
              <a:clrTo>
                <a:srgbClr val="FFFFFF">
                  <a:alpha val="0"/>
                </a:srgbClr>
              </a:clrTo>
            </a:clrChange>
          </a:blip>
          <a:stretch>
            <a:fillRect/>
          </a:stretch>
        </p:blipFill>
        <p:spPr>
          <a:xfrm rot="18086483">
            <a:off x="6290409" y="2117734"/>
            <a:ext cx="3115184" cy="1753516"/>
          </a:xfrm>
          <a:prstGeom prst="rect">
            <a:avLst/>
          </a:prstGeom>
        </p:spPr>
      </p:pic>
    </p:spTree>
    <p:extLst>
      <p:ext uri="{BB962C8B-B14F-4D97-AF65-F5344CB8AC3E}">
        <p14:creationId xmlns:p14="http://schemas.microsoft.com/office/powerpoint/2010/main" val="49942211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jennycra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85" y="1452464"/>
            <a:ext cx="7330385" cy="5229007"/>
          </a:xfrm>
          <a:prstGeom prst="rect">
            <a:avLst/>
          </a:prstGeom>
        </p:spPr>
      </p:pic>
      <p:sp>
        <p:nvSpPr>
          <p:cNvPr id="2" name="Title 1"/>
          <p:cNvSpPr>
            <a:spLocks noGrp="1"/>
          </p:cNvSpPr>
          <p:nvPr>
            <p:ph type="title"/>
          </p:nvPr>
        </p:nvSpPr>
        <p:spPr/>
        <p:txBody>
          <a:bodyPr/>
          <a:lstStyle/>
          <a:p>
            <a:r>
              <a:rPr lang="en-US" sz="2400" dirty="0" smtClean="0">
                <a:solidFill>
                  <a:schemeClr val="accent3"/>
                </a:solidFill>
              </a:rPr>
              <a:t>500 TESS small exoplanets around </a:t>
            </a:r>
            <a:r>
              <a:rPr lang="en-US" sz="2400" dirty="0" smtClean="0">
                <a:solidFill>
                  <a:schemeClr val="accent5"/>
                </a:solidFill>
              </a:rPr>
              <a:t>bright</a:t>
            </a:r>
            <a:r>
              <a:rPr lang="en-US" sz="2400" dirty="0" smtClean="0">
                <a:solidFill>
                  <a:schemeClr val="accent3"/>
                </a:solidFill>
              </a:rPr>
              <a:t> sun-like stars</a:t>
            </a:r>
            <a:r>
              <a:rPr lang="en-US" dirty="0" smtClean="0"/>
              <a:t/>
            </a:r>
            <a:br>
              <a:rPr lang="en-US" dirty="0" smtClean="0"/>
            </a:br>
            <a:r>
              <a:rPr lang="en-US" dirty="0" smtClean="0">
                <a:solidFill>
                  <a:schemeClr val="accent4">
                    <a:lumMod val="75000"/>
                  </a:schemeClr>
                </a:solidFill>
              </a:rPr>
              <a:t>high demand on precise RVs</a:t>
            </a:r>
            <a:endParaRPr lang="en-US" dirty="0">
              <a:solidFill>
                <a:schemeClr val="accent4">
                  <a:lumMod val="75000"/>
                </a:schemeClr>
              </a:solidFill>
            </a:endParaRPr>
          </a:p>
        </p:txBody>
      </p:sp>
      <p:sp>
        <p:nvSpPr>
          <p:cNvPr id="10" name="TextBox 9"/>
          <p:cNvSpPr txBox="1"/>
          <p:nvPr/>
        </p:nvSpPr>
        <p:spPr>
          <a:xfrm>
            <a:off x="5723157" y="6452683"/>
            <a:ext cx="3506639" cy="400110"/>
          </a:xfrm>
          <a:prstGeom prst="rect">
            <a:avLst/>
          </a:prstGeom>
          <a:noFill/>
        </p:spPr>
        <p:txBody>
          <a:bodyPr wrap="none" rtlCol="0">
            <a:spAutoFit/>
          </a:bodyPr>
          <a:lstStyle/>
          <a:p>
            <a:r>
              <a:rPr lang="en-US" sz="2000" dirty="0" smtClean="0">
                <a:solidFill>
                  <a:srgbClr val="6F777D"/>
                </a:solidFill>
                <a:latin typeface="Helvetica"/>
                <a:cs typeface="Helvetica"/>
              </a:rPr>
              <a:t>data from Sullivan et al. 2015</a:t>
            </a:r>
            <a:endParaRPr lang="en-US" sz="2000" dirty="0">
              <a:solidFill>
                <a:srgbClr val="6F777D"/>
              </a:solidFill>
              <a:latin typeface="Helvetica"/>
              <a:cs typeface="Helvetica"/>
            </a:endParaRPr>
          </a:p>
        </p:txBody>
      </p:sp>
    </p:spTree>
    <p:extLst>
      <p:ext uri="{BB962C8B-B14F-4D97-AF65-F5344CB8AC3E}">
        <p14:creationId xmlns:p14="http://schemas.microsoft.com/office/powerpoint/2010/main" val="103053717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76" y="2025793"/>
            <a:ext cx="3158217" cy="4678204"/>
          </a:xfrm>
          <a:prstGeom prst="rect">
            <a:avLst/>
          </a:prstGeom>
          <a:noFill/>
        </p:spPr>
        <p:txBody>
          <a:bodyPr wrap="none" rtlCol="0">
            <a:spAutoFit/>
          </a:bodyPr>
          <a:lstStyle/>
          <a:p>
            <a:r>
              <a:rPr lang="en-US" sz="2800" b="1" dirty="0" smtClean="0">
                <a:solidFill>
                  <a:srgbClr val="373C3F"/>
                </a:solidFill>
                <a:latin typeface="Helvetica"/>
                <a:cs typeface="Helvetica"/>
              </a:rPr>
              <a:t>Optical</a:t>
            </a:r>
          </a:p>
          <a:p>
            <a:endParaRPr lang="en-US" sz="1800" dirty="0">
              <a:solidFill>
                <a:srgbClr val="373C3F"/>
              </a:solidFill>
              <a:latin typeface="Helvetica Light"/>
              <a:cs typeface="Helvetica Light"/>
            </a:endParaRPr>
          </a:p>
          <a:p>
            <a:r>
              <a:rPr lang="en-US" sz="1800" b="1" dirty="0" smtClean="0">
                <a:solidFill>
                  <a:srgbClr val="9E4934"/>
                </a:solidFill>
                <a:latin typeface="Helvetica"/>
                <a:cs typeface="Helvetica"/>
              </a:rPr>
              <a:t>MINERVA at Mt Hopkins</a:t>
            </a:r>
            <a:endParaRPr lang="en-US" sz="1800" b="1" dirty="0">
              <a:solidFill>
                <a:srgbClr val="9E4934"/>
              </a:solidFill>
              <a:latin typeface="Helvetica"/>
              <a:cs typeface="Helvetica"/>
            </a:endParaRPr>
          </a:p>
          <a:p>
            <a:r>
              <a:rPr lang="en-US" sz="1800" i="1" dirty="0" smtClean="0">
                <a:solidFill>
                  <a:srgbClr val="9E4934"/>
                </a:solidFill>
                <a:latin typeface="Helvetica Light"/>
                <a:cs typeface="Helvetica Light"/>
              </a:rPr>
              <a:t>(HET/HRS2, Magellan/PFS2)</a:t>
            </a:r>
          </a:p>
          <a:p>
            <a:endParaRPr lang="en-US" sz="1800" dirty="0">
              <a:solidFill>
                <a:srgbClr val="373C3F"/>
              </a:solidFill>
              <a:latin typeface="Helvetica Light"/>
              <a:cs typeface="Helvetica Light"/>
            </a:endParaRPr>
          </a:p>
          <a:p>
            <a:r>
              <a:rPr lang="en-US" sz="1800" dirty="0" smtClean="0">
                <a:solidFill>
                  <a:srgbClr val="373C3F"/>
                </a:solidFill>
                <a:latin typeface="Helvetica Light"/>
                <a:cs typeface="Helvetica Light"/>
              </a:rPr>
              <a:t>MAROON</a:t>
            </a:r>
            <a:r>
              <a:rPr lang="en-US" sz="1800" dirty="0">
                <a:solidFill>
                  <a:srgbClr val="373C3F"/>
                </a:solidFill>
                <a:latin typeface="Helvetica Light"/>
                <a:cs typeface="Helvetica Light"/>
              </a:rPr>
              <a:t>-X on </a:t>
            </a:r>
            <a:r>
              <a:rPr lang="en-US" sz="1800" dirty="0" smtClean="0">
                <a:solidFill>
                  <a:srgbClr val="373C3F"/>
                </a:solidFill>
                <a:latin typeface="Helvetica Light"/>
                <a:cs typeface="Helvetica Light"/>
              </a:rPr>
              <a:t>Magellan</a:t>
            </a:r>
          </a:p>
          <a:p>
            <a:r>
              <a:rPr lang="en-US" sz="1800" dirty="0" smtClean="0">
                <a:solidFill>
                  <a:srgbClr val="373C3F"/>
                </a:solidFill>
                <a:latin typeface="Helvetica Light"/>
                <a:cs typeface="Helvetica Light"/>
              </a:rPr>
              <a:t>EXPRESSO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VLT</a:t>
            </a:r>
            <a:endParaRPr lang="en-US" sz="1800" dirty="0">
              <a:solidFill>
                <a:srgbClr val="373C3F"/>
              </a:solidFill>
              <a:latin typeface="Helvetica Light"/>
              <a:cs typeface="Helvetica Light"/>
            </a:endParaRPr>
          </a:p>
          <a:p>
            <a:r>
              <a:rPr lang="en-US" sz="1800" dirty="0">
                <a:solidFill>
                  <a:srgbClr val="373C3F"/>
                </a:solidFill>
                <a:latin typeface="Helvetica Light"/>
                <a:cs typeface="Helvetica Light"/>
              </a:rPr>
              <a:t>NRES on LCOGT</a:t>
            </a:r>
          </a:p>
          <a:p>
            <a:r>
              <a:rPr lang="en-US" sz="1800" dirty="0" err="1" smtClean="0">
                <a:solidFill>
                  <a:srgbClr val="373C3F"/>
                </a:solidFill>
                <a:latin typeface="Helvetica Light"/>
                <a:cs typeface="Helvetica Light"/>
              </a:rPr>
              <a:t>iLocater</a:t>
            </a:r>
            <a:r>
              <a:rPr lang="en-US" sz="1800" dirty="0" smtClean="0">
                <a:solidFill>
                  <a:srgbClr val="373C3F"/>
                </a:solidFill>
                <a:latin typeface="Helvetica Light"/>
                <a:cs typeface="Helvetica Light"/>
              </a:rPr>
              <a:t>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LBT</a:t>
            </a:r>
          </a:p>
          <a:p>
            <a:r>
              <a:rPr lang="en-US" sz="1800" dirty="0" smtClean="0">
                <a:solidFill>
                  <a:srgbClr val="9E4934"/>
                </a:solidFill>
                <a:latin typeface="Helvetica Light"/>
                <a:cs typeface="Helvetica Light"/>
              </a:rPr>
              <a:t>WIYN/NEID</a:t>
            </a:r>
          </a:p>
          <a:p>
            <a:r>
              <a:rPr lang="en-US" sz="1800" dirty="0" smtClean="0">
                <a:solidFill>
                  <a:srgbClr val="373C3F"/>
                </a:solidFill>
                <a:latin typeface="Helvetica Light"/>
                <a:cs typeface="Helvetica Light"/>
              </a:rPr>
              <a:t>EXPRES </a:t>
            </a:r>
            <a:r>
              <a:rPr lang="en-US" sz="1800" dirty="0">
                <a:solidFill>
                  <a:srgbClr val="373C3F"/>
                </a:solidFill>
                <a:latin typeface="Helvetica Light"/>
                <a:cs typeface="Helvetica Light"/>
              </a:rPr>
              <a:t>on DCT</a:t>
            </a:r>
          </a:p>
          <a:p>
            <a:r>
              <a:rPr lang="en-US" sz="1800" dirty="0" smtClean="0">
                <a:solidFill>
                  <a:srgbClr val="373C3F"/>
                </a:solidFill>
                <a:latin typeface="Helvetica Light"/>
                <a:cs typeface="Helvetica Light"/>
              </a:rPr>
              <a:t>SHREK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Keck</a:t>
            </a: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G-CLEF on </a:t>
            </a:r>
            <a:r>
              <a:rPr lang="en-US" sz="1800" dirty="0" smtClean="0">
                <a:solidFill>
                  <a:srgbClr val="373C3F"/>
                </a:solidFill>
                <a:latin typeface="Helvetica Light"/>
                <a:cs typeface="Helvetica Light"/>
              </a:rPr>
              <a:t>GMT</a:t>
            </a:r>
          </a:p>
          <a:p>
            <a:r>
              <a:rPr lang="en-US" sz="1800" dirty="0" smtClean="0">
                <a:solidFill>
                  <a:srgbClr val="373C3F"/>
                </a:solidFill>
                <a:latin typeface="Helvetica Light"/>
                <a:cs typeface="Helvetica Light"/>
              </a:rPr>
              <a:t>HORUS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GTC</a:t>
            </a:r>
          </a:p>
          <a:p>
            <a:r>
              <a:rPr lang="en-US" sz="1800" dirty="0" smtClean="0">
                <a:solidFill>
                  <a:srgbClr val="373C3F"/>
                </a:solidFill>
                <a:latin typeface="Helvetica Light"/>
                <a:cs typeface="Helvetica Light"/>
              </a:rPr>
              <a:t>HROS on TMT?</a:t>
            </a:r>
            <a:endParaRPr lang="en-US" sz="1800" dirty="0">
              <a:solidFill>
                <a:srgbClr val="373C3F"/>
              </a:solidFill>
              <a:latin typeface="Helvetica Light"/>
              <a:cs typeface="Helvetica Light"/>
            </a:endParaRPr>
          </a:p>
        </p:txBody>
      </p:sp>
      <p:sp>
        <p:nvSpPr>
          <p:cNvPr id="5" name="TextBox 4"/>
          <p:cNvSpPr txBox="1"/>
          <p:nvPr/>
        </p:nvSpPr>
        <p:spPr>
          <a:xfrm>
            <a:off x="3467802" y="2033752"/>
            <a:ext cx="2338082" cy="4678204"/>
          </a:xfrm>
          <a:prstGeom prst="rect">
            <a:avLst/>
          </a:prstGeom>
          <a:noFill/>
        </p:spPr>
        <p:txBody>
          <a:bodyPr wrap="none" rtlCol="0">
            <a:spAutoFit/>
          </a:bodyPr>
          <a:lstStyle/>
          <a:p>
            <a:r>
              <a:rPr lang="en-US" sz="2800" b="1" dirty="0" smtClean="0">
                <a:solidFill>
                  <a:schemeClr val="accent6">
                    <a:lumMod val="50000"/>
                  </a:schemeClr>
                </a:solidFill>
                <a:latin typeface="Helvetica"/>
                <a:cs typeface="Helvetica"/>
              </a:rPr>
              <a:t>NIR</a:t>
            </a:r>
          </a:p>
          <a:p>
            <a:endParaRPr lang="en-US" sz="1800" dirty="0">
              <a:solidFill>
                <a:schemeClr val="accent6">
                  <a:lumMod val="50000"/>
                </a:schemeClr>
              </a:solidFill>
              <a:latin typeface="Helvetica"/>
              <a:cs typeface="Helvetica"/>
            </a:endParaRPr>
          </a:p>
          <a:p>
            <a:r>
              <a:rPr lang="en-US" sz="1800" b="1" dirty="0" smtClean="0">
                <a:solidFill>
                  <a:schemeClr val="accent6">
                    <a:lumMod val="50000"/>
                  </a:schemeClr>
                </a:solidFill>
                <a:latin typeface="Helvetica"/>
                <a:cs typeface="Helvetica"/>
              </a:rPr>
              <a:t>MINERVA Red</a:t>
            </a:r>
          </a:p>
          <a:p>
            <a:r>
              <a:rPr lang="en-US" sz="1800" b="1" dirty="0" smtClean="0">
                <a:solidFill>
                  <a:schemeClr val="accent6">
                    <a:lumMod val="50000"/>
                  </a:schemeClr>
                </a:solidFill>
                <a:latin typeface="Helvetica"/>
                <a:cs typeface="Helvetica"/>
              </a:rPr>
              <a:t>HPF </a:t>
            </a:r>
            <a:r>
              <a:rPr lang="en-US" sz="1800" b="1" dirty="0">
                <a:solidFill>
                  <a:schemeClr val="accent6">
                    <a:lumMod val="50000"/>
                  </a:schemeClr>
                </a:solidFill>
                <a:latin typeface="Helvetica"/>
                <a:cs typeface="Helvetica"/>
              </a:rPr>
              <a:t>on </a:t>
            </a:r>
            <a:r>
              <a:rPr lang="en-US" sz="1800" b="1" dirty="0" smtClean="0">
                <a:solidFill>
                  <a:schemeClr val="accent6">
                    <a:lumMod val="50000"/>
                  </a:schemeClr>
                </a:solidFill>
                <a:latin typeface="Helvetica"/>
                <a:cs typeface="Helvetica"/>
              </a:rPr>
              <a:t>HET</a:t>
            </a:r>
          </a:p>
          <a:p>
            <a:endParaRPr lang="en-US" sz="1800" dirty="0">
              <a:solidFill>
                <a:schemeClr val="accent6">
                  <a:lumMod val="50000"/>
                </a:schemeClr>
              </a:solidFill>
              <a:latin typeface="Helvetica Light"/>
              <a:cs typeface="Helvetica Light"/>
            </a:endParaRPr>
          </a:p>
          <a:p>
            <a:r>
              <a:rPr lang="en-US" sz="1800" dirty="0" err="1">
                <a:solidFill>
                  <a:schemeClr val="accent6">
                    <a:lumMod val="50000"/>
                  </a:schemeClr>
                </a:solidFill>
                <a:latin typeface="Helvetica Light"/>
                <a:cs typeface="Helvetica Light"/>
              </a:rPr>
              <a:t>SPIRou</a:t>
            </a:r>
            <a:r>
              <a:rPr lang="en-US" sz="1800" dirty="0">
                <a:solidFill>
                  <a:schemeClr val="accent6">
                    <a:lumMod val="50000"/>
                  </a:schemeClr>
                </a:solidFill>
                <a:latin typeface="Helvetica Light"/>
                <a:cs typeface="Helvetica Light"/>
              </a:rPr>
              <a:t> on CFHT</a:t>
            </a:r>
          </a:p>
          <a:p>
            <a:r>
              <a:rPr lang="en-US" sz="1800" dirty="0">
                <a:solidFill>
                  <a:schemeClr val="accent6">
                    <a:lumMod val="50000"/>
                  </a:schemeClr>
                </a:solidFill>
                <a:latin typeface="Helvetica Light"/>
                <a:cs typeface="Helvetica Light"/>
              </a:rPr>
              <a:t>CRIRES+ on VLT</a:t>
            </a:r>
          </a:p>
          <a:p>
            <a:r>
              <a:rPr lang="en-US" sz="1800" dirty="0">
                <a:solidFill>
                  <a:schemeClr val="accent6">
                    <a:lumMod val="50000"/>
                  </a:schemeClr>
                </a:solidFill>
                <a:latin typeface="Helvetica Light"/>
                <a:cs typeface="Helvetica Light"/>
              </a:rPr>
              <a:t>IRD on </a:t>
            </a:r>
            <a:r>
              <a:rPr lang="en-US" sz="1800" dirty="0" smtClean="0">
                <a:solidFill>
                  <a:schemeClr val="accent6">
                    <a:lumMod val="50000"/>
                  </a:schemeClr>
                </a:solidFill>
                <a:latin typeface="Helvetica Light"/>
                <a:cs typeface="Helvetica Light"/>
              </a:rPr>
              <a:t>Subaru</a:t>
            </a: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SIMPLE on EELT</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NIRSPEC+ on Keck?</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NIRES on TMT?</a:t>
            </a:r>
            <a:endParaRPr lang="en-US" sz="1800" dirty="0">
              <a:solidFill>
                <a:schemeClr val="accent6">
                  <a:lumMod val="50000"/>
                </a:schemeClr>
              </a:solidFill>
              <a:latin typeface="Helvetica Light"/>
              <a:cs typeface="Helvetica Light"/>
            </a:endParaRPr>
          </a:p>
        </p:txBody>
      </p:sp>
      <p:sp>
        <p:nvSpPr>
          <p:cNvPr id="6" name="TextBox 5"/>
          <p:cNvSpPr txBox="1"/>
          <p:nvPr/>
        </p:nvSpPr>
        <p:spPr>
          <a:xfrm>
            <a:off x="6036540" y="2025793"/>
            <a:ext cx="3019126" cy="4401205"/>
          </a:xfrm>
          <a:prstGeom prst="rect">
            <a:avLst/>
          </a:prstGeom>
          <a:noFill/>
        </p:spPr>
        <p:txBody>
          <a:bodyPr wrap="none" rtlCol="0">
            <a:spAutoFit/>
          </a:bodyPr>
          <a:lstStyle/>
          <a:p>
            <a:r>
              <a:rPr lang="en-US" sz="2800" b="1" dirty="0" smtClean="0">
                <a:solidFill>
                  <a:srgbClr val="373C3F"/>
                </a:solidFill>
                <a:latin typeface="Helvetica"/>
                <a:cs typeface="Helvetica"/>
              </a:rPr>
              <a:t>Optical+NIR</a:t>
            </a:r>
          </a:p>
          <a:p>
            <a:endParaRPr lang="en-US" sz="1800" dirty="0" smtClean="0">
              <a:solidFill>
                <a:srgbClr val="373C3F"/>
              </a:solidFill>
              <a:latin typeface="Helvetica Light"/>
              <a:cs typeface="Helvetica Light"/>
            </a:endParaRPr>
          </a:p>
          <a:p>
            <a:r>
              <a:rPr lang="en-US" sz="1800" b="1" dirty="0">
                <a:solidFill>
                  <a:srgbClr val="373C3F"/>
                </a:solidFill>
                <a:latin typeface="Helvetica"/>
                <a:cs typeface="Helvetica"/>
              </a:rPr>
              <a:t>CARMENES on CAO </a:t>
            </a:r>
            <a:r>
              <a:rPr lang="en-US" sz="1800" b="1" dirty="0" smtClean="0">
                <a:solidFill>
                  <a:srgbClr val="373C3F"/>
                </a:solidFill>
                <a:latin typeface="Helvetica"/>
                <a:cs typeface="Helvetica"/>
              </a:rPr>
              <a:t>3.5m</a:t>
            </a:r>
          </a:p>
          <a:p>
            <a:r>
              <a:rPr lang="en-US" sz="1800" b="1" dirty="0" smtClean="0">
                <a:solidFill>
                  <a:srgbClr val="373C3F"/>
                </a:solidFill>
                <a:latin typeface="Helvetica"/>
                <a:cs typeface="Helvetica"/>
              </a:rPr>
              <a:t>(MINERVA + Red)</a:t>
            </a:r>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HIRES on </a:t>
            </a:r>
            <a:r>
              <a:rPr lang="en-US" sz="1800" dirty="0" smtClean="0">
                <a:solidFill>
                  <a:srgbClr val="373C3F"/>
                </a:solidFill>
                <a:latin typeface="Helvetica Light"/>
                <a:cs typeface="Helvetica Light"/>
              </a:rPr>
              <a:t>EELT</a:t>
            </a:r>
          </a:p>
          <a:p>
            <a:r>
              <a:rPr lang="en-US" sz="1800" dirty="0" smtClean="0">
                <a:solidFill>
                  <a:srgbClr val="373C3F"/>
                </a:solidFill>
                <a:latin typeface="Helvetica Light"/>
                <a:cs typeface="Helvetica Light"/>
              </a:rPr>
              <a:t>GIARPS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TNG</a:t>
            </a:r>
            <a:endParaRPr lang="en-US" sz="1800" dirty="0">
              <a:solidFill>
                <a:srgbClr val="373C3F"/>
              </a:solidFill>
              <a:latin typeface="Helvetica Light"/>
              <a:cs typeface="Helvetica Light"/>
            </a:endParaRPr>
          </a:p>
        </p:txBody>
      </p:sp>
      <p:sp>
        <p:nvSpPr>
          <p:cNvPr id="7" name="Title 6"/>
          <p:cNvSpPr>
            <a:spLocks noGrp="1"/>
          </p:cNvSpPr>
          <p:nvPr>
            <p:ph type="title"/>
          </p:nvPr>
        </p:nvSpPr>
        <p:spPr>
          <a:xfrm>
            <a:off x="283676" y="607838"/>
            <a:ext cx="8229600" cy="1143000"/>
          </a:xfrm>
        </p:spPr>
        <p:txBody>
          <a:bodyPr/>
          <a:lstStyle/>
          <a:p>
            <a:r>
              <a:rPr lang="en-US" dirty="0" smtClean="0">
                <a:solidFill>
                  <a:schemeClr val="accent1">
                    <a:lumMod val="50000"/>
                  </a:schemeClr>
                </a:solidFill>
              </a:rPr>
              <a:t>future</a:t>
            </a:r>
            <a:r>
              <a:rPr lang="en-US" dirty="0" smtClean="0">
                <a:solidFill>
                  <a:schemeClr val="accent5">
                    <a:lumMod val="50000"/>
                  </a:schemeClr>
                </a:solidFill>
              </a:rPr>
              <a:t> precise RV instruments</a:t>
            </a:r>
            <a:endParaRPr lang="en-US" dirty="0">
              <a:solidFill>
                <a:schemeClr val="accent5">
                  <a:lumMod val="50000"/>
                </a:schemeClr>
              </a:solidFill>
            </a:endParaRPr>
          </a:p>
        </p:txBody>
      </p:sp>
      <p:cxnSp>
        <p:nvCxnSpPr>
          <p:cNvPr id="9" name="Straight Connector 8"/>
          <p:cNvCxnSpPr/>
          <p:nvPr/>
        </p:nvCxnSpPr>
        <p:spPr>
          <a:xfrm>
            <a:off x="283676" y="1750838"/>
            <a:ext cx="8229600" cy="0"/>
          </a:xfrm>
          <a:prstGeom prst="line">
            <a:avLst/>
          </a:prstGeom>
          <a:ln w="28575" cmpd="sng"/>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263230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71310" y="1738117"/>
            <a:ext cx="3969506" cy="3580448"/>
            <a:chOff x="477996" y="1820946"/>
            <a:chExt cx="3969506" cy="3580448"/>
          </a:xfrm>
        </p:grpSpPr>
        <p:pic>
          <p:nvPicPr>
            <p:cNvPr id="3" name="Picture 2"/>
            <p:cNvPicPr>
              <a:picLocks noChangeAspect="1"/>
            </p:cNvPicPr>
            <p:nvPr/>
          </p:nvPicPr>
          <p:blipFill>
            <a:blip r:embed="rId3"/>
            <a:stretch>
              <a:fillRect/>
            </a:stretch>
          </p:blipFill>
          <p:spPr>
            <a:xfrm>
              <a:off x="574631" y="1820946"/>
              <a:ext cx="3677268" cy="2451512"/>
            </a:xfrm>
            <a:prstGeom prst="rect">
              <a:avLst/>
            </a:prstGeom>
          </p:spPr>
        </p:pic>
        <p:sp>
          <p:nvSpPr>
            <p:cNvPr id="5" name="TextBox 4"/>
            <p:cNvSpPr txBox="1"/>
            <p:nvPr/>
          </p:nvSpPr>
          <p:spPr>
            <a:xfrm>
              <a:off x="477996" y="4478064"/>
              <a:ext cx="3969506" cy="923330"/>
            </a:xfrm>
            <a:prstGeom prst="rect">
              <a:avLst/>
            </a:prstGeom>
            <a:noFill/>
          </p:spPr>
          <p:txBody>
            <a:bodyPr wrap="none" rtlCol="0">
              <a:spAutoFit/>
            </a:bodyPr>
            <a:lstStyle/>
            <a:p>
              <a:r>
                <a:rPr lang="en-US" sz="1800" dirty="0" smtClean="0">
                  <a:latin typeface="Helvetica"/>
                  <a:cs typeface="Helvetica"/>
                </a:rPr>
                <a:t>Hobby-Eberly Telescope (</a:t>
              </a:r>
              <a:r>
                <a:rPr lang="en-US" sz="1800" b="1" dirty="0" smtClean="0">
                  <a:latin typeface="Helvetica"/>
                  <a:cs typeface="Helvetica"/>
                </a:rPr>
                <a:t>HET</a:t>
              </a:r>
              <a:r>
                <a:rPr lang="en-US" sz="1800" dirty="0" smtClean="0">
                  <a:latin typeface="Helvetica"/>
                  <a:cs typeface="Helvetica"/>
                </a:rPr>
                <a:t>)</a:t>
              </a:r>
            </a:p>
            <a:p>
              <a:r>
                <a:rPr lang="en-US" sz="1800" dirty="0" smtClean="0">
                  <a:latin typeface="Helvetica"/>
                  <a:cs typeface="Helvetica"/>
                </a:rPr>
                <a:t>High Resolution Spectrograph (</a:t>
              </a:r>
              <a:r>
                <a:rPr lang="en-US" sz="1800" b="1" dirty="0" smtClean="0">
                  <a:latin typeface="Helvetica"/>
                  <a:cs typeface="Helvetica"/>
                </a:rPr>
                <a:t>HRS</a:t>
              </a:r>
              <a:r>
                <a:rPr lang="en-US" sz="1800" dirty="0" smtClean="0">
                  <a:latin typeface="Helvetica"/>
                  <a:cs typeface="Helvetica"/>
                </a:rPr>
                <a:t>)</a:t>
              </a:r>
            </a:p>
            <a:p>
              <a:r>
                <a:rPr lang="en-US" sz="1800" dirty="0" smtClean="0">
                  <a:latin typeface="Helvetica"/>
                  <a:cs typeface="Helvetica"/>
                </a:rPr>
                <a:t>McDonald Observatory, TX</a:t>
              </a:r>
              <a:endParaRPr lang="en-US" sz="1800" dirty="0">
                <a:latin typeface="Helvetica"/>
                <a:cs typeface="Helvetica"/>
              </a:endParaRPr>
            </a:p>
          </p:txBody>
        </p:sp>
      </p:grpSp>
      <p:grpSp>
        <p:nvGrpSpPr>
          <p:cNvPr id="8" name="Group 7"/>
          <p:cNvGrpSpPr/>
          <p:nvPr/>
        </p:nvGrpSpPr>
        <p:grpSpPr>
          <a:xfrm>
            <a:off x="523351" y="1738117"/>
            <a:ext cx="3702174" cy="3580448"/>
            <a:chOff x="4698830" y="1820947"/>
            <a:chExt cx="3702174" cy="3580448"/>
          </a:xfrm>
        </p:grpSpPr>
        <p:pic>
          <p:nvPicPr>
            <p:cNvPr id="4" name="Picture 3"/>
            <p:cNvPicPr>
              <a:picLocks noChangeAspect="1"/>
            </p:cNvPicPr>
            <p:nvPr/>
          </p:nvPicPr>
          <p:blipFill rotWithShape="1">
            <a:blip r:embed="rId4"/>
            <a:srcRect t="13457" b="10384"/>
            <a:stretch/>
          </p:blipFill>
          <p:spPr>
            <a:xfrm>
              <a:off x="4726440" y="1820947"/>
              <a:ext cx="3674564" cy="2451512"/>
            </a:xfrm>
            <a:prstGeom prst="rect">
              <a:avLst/>
            </a:prstGeom>
          </p:spPr>
        </p:pic>
        <p:sp>
          <p:nvSpPr>
            <p:cNvPr id="6" name="TextBox 5"/>
            <p:cNvSpPr txBox="1"/>
            <p:nvPr/>
          </p:nvSpPr>
          <p:spPr>
            <a:xfrm>
              <a:off x="4698830" y="4478065"/>
              <a:ext cx="2635457" cy="923330"/>
            </a:xfrm>
            <a:prstGeom prst="rect">
              <a:avLst/>
            </a:prstGeom>
            <a:noFill/>
          </p:spPr>
          <p:txBody>
            <a:bodyPr wrap="none" rtlCol="0">
              <a:spAutoFit/>
            </a:bodyPr>
            <a:lstStyle/>
            <a:p>
              <a:r>
                <a:rPr lang="en-US" sz="1800" b="1" dirty="0" smtClean="0">
                  <a:latin typeface="Helvetica"/>
                  <a:cs typeface="Helvetica"/>
                </a:rPr>
                <a:t>Keck</a:t>
              </a:r>
              <a:r>
                <a:rPr lang="en-US" sz="1800" dirty="0" smtClean="0">
                  <a:latin typeface="Helvetica"/>
                  <a:cs typeface="Helvetica"/>
                </a:rPr>
                <a:t> Telescope</a:t>
              </a:r>
            </a:p>
            <a:p>
              <a:r>
                <a:rPr lang="en-US" sz="1800" dirty="0" smtClean="0">
                  <a:latin typeface="Helvetica"/>
                  <a:cs typeface="Helvetica"/>
                </a:rPr>
                <a:t>High Resolution Echelle </a:t>
              </a:r>
            </a:p>
            <a:p>
              <a:r>
                <a:rPr lang="en-US" sz="1800" dirty="0" smtClean="0">
                  <a:latin typeface="Helvetica"/>
                  <a:cs typeface="Helvetica"/>
                </a:rPr>
                <a:t>Spectrometer (</a:t>
              </a:r>
              <a:r>
                <a:rPr lang="en-US" sz="1800" b="1" dirty="0" smtClean="0">
                  <a:latin typeface="Helvetica"/>
                  <a:cs typeface="Helvetica"/>
                </a:rPr>
                <a:t>HIRES</a:t>
              </a:r>
              <a:r>
                <a:rPr lang="en-US" sz="1800" dirty="0" smtClean="0">
                  <a:latin typeface="Helvetica"/>
                  <a:cs typeface="Helvetica"/>
                </a:rPr>
                <a:t>)</a:t>
              </a:r>
              <a:endParaRPr lang="en-US" sz="1800" dirty="0">
                <a:latin typeface="Helvetica"/>
                <a:cs typeface="Helvetica"/>
              </a:endParaRPr>
            </a:p>
          </p:txBody>
        </p:sp>
      </p:grpSp>
      <p:sp>
        <p:nvSpPr>
          <p:cNvPr id="9" name="TextBox 8"/>
          <p:cNvSpPr txBox="1"/>
          <p:nvPr/>
        </p:nvSpPr>
        <p:spPr>
          <a:xfrm>
            <a:off x="2954239" y="5660353"/>
            <a:ext cx="3113210" cy="523220"/>
          </a:xfrm>
          <a:prstGeom prst="rect">
            <a:avLst/>
          </a:prstGeom>
          <a:noFill/>
        </p:spPr>
        <p:txBody>
          <a:bodyPr wrap="none" rtlCol="0">
            <a:spAutoFit/>
          </a:bodyPr>
          <a:lstStyle/>
          <a:p>
            <a:r>
              <a:rPr lang="en-US" sz="2800" dirty="0" smtClean="0">
                <a:solidFill>
                  <a:schemeClr val="accent1">
                    <a:lumMod val="50000"/>
                  </a:schemeClr>
                </a:solidFill>
                <a:latin typeface="Helvetica Neue Bold Condensed"/>
                <a:cs typeface="Helvetica Neue Bold Condensed"/>
              </a:rPr>
              <a:t>iodine cell calibrator</a:t>
            </a:r>
            <a:endParaRPr lang="en-US" sz="2800" dirty="0">
              <a:solidFill>
                <a:schemeClr val="accent1">
                  <a:lumMod val="50000"/>
                </a:schemeClr>
              </a:solidFill>
              <a:latin typeface="Helvetica Neue Bold Condensed"/>
              <a:cs typeface="Helvetica Neue Bold Condensed"/>
            </a:endParaRPr>
          </a:p>
        </p:txBody>
      </p:sp>
      <p:sp>
        <p:nvSpPr>
          <p:cNvPr id="10" name="Shape 126"/>
          <p:cNvSpPr txBox="1">
            <a:spLocks/>
          </p:cNvSpPr>
          <p:nvPr/>
        </p:nvSpPr>
        <p:spPr>
          <a:xfrm>
            <a:off x="457200" y="274637"/>
            <a:ext cx="8229600"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b="1" dirty="0" smtClean="0">
                <a:solidFill>
                  <a:srgbClr val="4A3A27"/>
                </a:solidFill>
              </a:rPr>
              <a:t>the only 2 northern large telescopes </a:t>
            </a:r>
          </a:p>
          <a:p>
            <a:r>
              <a:rPr lang="en-US" sz="3200" b="1" dirty="0" smtClean="0">
                <a:solidFill>
                  <a:srgbClr val="4A3A27"/>
                </a:solidFill>
              </a:rPr>
              <a:t>with precise RV capability:</a:t>
            </a:r>
            <a:endParaRPr lang="en" sz="3200" b="1" dirty="0">
              <a:solidFill>
                <a:srgbClr val="4A3A27"/>
              </a:solidFill>
            </a:endParaRPr>
          </a:p>
        </p:txBody>
      </p:sp>
    </p:spTree>
    <p:extLst>
      <p:ext uri="{BB962C8B-B14F-4D97-AF65-F5344CB8AC3E}">
        <p14:creationId xmlns:p14="http://schemas.microsoft.com/office/powerpoint/2010/main" val="152398271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01115" y="2860638"/>
            <a:ext cx="7157156" cy="4025900"/>
          </a:xfrm>
          <a:prstGeom prst="rect">
            <a:avLst/>
          </a:prstGeom>
        </p:spPr>
      </p:pic>
      <p:pic>
        <p:nvPicPr>
          <p:cNvPr id="6" name="Picture 5"/>
          <p:cNvPicPr>
            <a:picLocks noChangeAspect="1"/>
          </p:cNvPicPr>
          <p:nvPr/>
        </p:nvPicPr>
        <p:blipFill>
          <a:blip r:embed="rId3"/>
          <a:stretch>
            <a:fillRect/>
          </a:stretch>
        </p:blipFill>
        <p:spPr>
          <a:xfrm>
            <a:off x="0" y="2860637"/>
            <a:ext cx="2159000" cy="4025900"/>
          </a:xfrm>
          <a:prstGeom prst="rect">
            <a:avLst/>
          </a:prstGeom>
        </p:spPr>
      </p:pic>
      <p:sp>
        <p:nvSpPr>
          <p:cNvPr id="8" name="TextBox 7"/>
          <p:cNvSpPr txBox="1"/>
          <p:nvPr/>
        </p:nvSpPr>
        <p:spPr>
          <a:xfrm>
            <a:off x="413852" y="716186"/>
            <a:ext cx="8148384" cy="1631216"/>
          </a:xfrm>
          <a:prstGeom prst="rect">
            <a:avLst/>
          </a:prstGeom>
          <a:noFill/>
        </p:spPr>
        <p:txBody>
          <a:bodyPr wrap="none" rtlCol="0">
            <a:spAutoFit/>
          </a:bodyPr>
          <a:lstStyle/>
          <a:p>
            <a:pPr>
              <a:lnSpc>
                <a:spcPct val="120000"/>
              </a:lnSpc>
            </a:pPr>
            <a:r>
              <a:rPr lang="en-US" sz="3600" b="1" dirty="0" smtClean="0">
                <a:solidFill>
                  <a:schemeClr val="accent6">
                    <a:lumMod val="50000"/>
                  </a:schemeClr>
                </a:solidFill>
                <a:latin typeface="Helvetica"/>
                <a:cs typeface="Helvetica"/>
              </a:rPr>
              <a:t>MINERVA</a:t>
            </a:r>
          </a:p>
          <a:p>
            <a:pPr>
              <a:lnSpc>
                <a:spcPct val="120000"/>
              </a:lnSpc>
            </a:pPr>
            <a:r>
              <a:rPr lang="en-US" sz="2400" dirty="0" smtClean="0">
                <a:solidFill>
                  <a:schemeClr val="accent1">
                    <a:lumMod val="50000"/>
                  </a:schemeClr>
                </a:solidFill>
                <a:latin typeface="Helvetica Neue Medium"/>
                <a:cs typeface="Helvetica Neue Medium"/>
              </a:rPr>
              <a:t>high cadence</a:t>
            </a:r>
            <a:r>
              <a:rPr lang="en-US" sz="2400" dirty="0" smtClean="0">
                <a:solidFill>
                  <a:schemeClr val="accent6">
                    <a:lumMod val="50000"/>
                  </a:schemeClr>
                </a:solidFill>
                <a:latin typeface="Helvetica"/>
                <a:cs typeface="Helvetica"/>
              </a:rPr>
              <a:t>, high precision (0.8 m/s)</a:t>
            </a:r>
          </a:p>
          <a:p>
            <a:pPr>
              <a:lnSpc>
                <a:spcPct val="120000"/>
              </a:lnSpc>
            </a:pPr>
            <a:r>
              <a:rPr lang="en-US" sz="2400" dirty="0">
                <a:solidFill>
                  <a:schemeClr val="accent6">
                    <a:lumMod val="50000"/>
                  </a:schemeClr>
                </a:solidFill>
                <a:latin typeface="Helvetica"/>
                <a:cs typeface="Helvetica"/>
              </a:rPr>
              <a:t>E</a:t>
            </a:r>
            <a:r>
              <a:rPr lang="en-US" sz="2400" dirty="0" smtClean="0">
                <a:solidFill>
                  <a:schemeClr val="accent6">
                    <a:lumMod val="50000"/>
                  </a:schemeClr>
                </a:solidFill>
                <a:latin typeface="Helvetica"/>
                <a:cs typeface="Helvetica"/>
              </a:rPr>
              <a:t>arths on short orbits, ~15 super-Earths in Habitable Zone</a:t>
            </a:r>
            <a:endParaRPr lang="en-US" sz="24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4273324916"/>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8104" y="1488524"/>
            <a:ext cx="1376937" cy="4031274"/>
          </a:xfrm>
          <a:prstGeom prst="rect">
            <a:avLst/>
          </a:prstGeom>
        </p:spPr>
      </p:pic>
      <p:pic>
        <p:nvPicPr>
          <p:cNvPr id="3" name="Picture 2"/>
          <p:cNvPicPr>
            <a:picLocks noChangeAspect="1"/>
          </p:cNvPicPr>
          <p:nvPr/>
        </p:nvPicPr>
        <p:blipFill>
          <a:blip r:embed="rId3"/>
          <a:stretch>
            <a:fillRect/>
          </a:stretch>
        </p:blipFill>
        <p:spPr>
          <a:xfrm>
            <a:off x="3267300" y="1405688"/>
            <a:ext cx="5374547" cy="5335316"/>
          </a:xfrm>
          <a:prstGeom prst="rect">
            <a:avLst/>
          </a:prstGeom>
        </p:spPr>
      </p:pic>
      <p:sp>
        <p:nvSpPr>
          <p:cNvPr id="5" name="Title 6"/>
          <p:cNvSpPr txBox="1">
            <a:spLocks/>
          </p:cNvSpPr>
          <p:nvPr/>
        </p:nvSpPr>
        <p:spPr>
          <a:xfrm>
            <a:off x="283676" y="262688"/>
            <a:ext cx="8229600" cy="11430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400" dirty="0" smtClean="0">
                <a:solidFill>
                  <a:schemeClr val="accent5"/>
                </a:solidFill>
              </a:rPr>
              <a:t>opportunities and challenges with</a:t>
            </a:r>
          </a:p>
          <a:p>
            <a:r>
              <a:rPr lang="en-US" sz="3600" b="1" dirty="0" smtClean="0">
                <a:solidFill>
                  <a:schemeClr val="accent1">
                    <a:lumMod val="50000"/>
                  </a:schemeClr>
                </a:solidFill>
              </a:rPr>
              <a:t>MINERVA, HRS2, and PFS2</a:t>
            </a:r>
            <a:endParaRPr lang="en-US" sz="3600" b="1" dirty="0">
              <a:solidFill>
                <a:schemeClr val="accent5">
                  <a:lumMod val="50000"/>
                </a:schemeClr>
              </a:solidFill>
            </a:endParaRPr>
          </a:p>
        </p:txBody>
      </p:sp>
      <p:sp>
        <p:nvSpPr>
          <p:cNvPr id="6" name="TextBox 5"/>
          <p:cNvSpPr txBox="1"/>
          <p:nvPr/>
        </p:nvSpPr>
        <p:spPr>
          <a:xfrm>
            <a:off x="690244" y="5591324"/>
            <a:ext cx="2134569" cy="646331"/>
          </a:xfrm>
          <a:prstGeom prst="rect">
            <a:avLst/>
          </a:prstGeom>
          <a:noFill/>
        </p:spPr>
        <p:txBody>
          <a:bodyPr wrap="none" rtlCol="0">
            <a:spAutoFit/>
          </a:bodyPr>
          <a:lstStyle/>
          <a:p>
            <a:pPr algn="r"/>
            <a:r>
              <a:rPr lang="en-US" sz="1800" dirty="0" smtClean="0">
                <a:solidFill>
                  <a:schemeClr val="tx1">
                    <a:lumMod val="75000"/>
                    <a:lumOff val="25000"/>
                  </a:schemeClr>
                </a:solidFill>
                <a:latin typeface="Helvetica"/>
                <a:cs typeface="Helvetica"/>
              </a:rPr>
              <a:t>HRS2 image slices</a:t>
            </a:r>
          </a:p>
          <a:p>
            <a:pPr algn="r"/>
            <a:r>
              <a:rPr lang="en-US" sz="1800" dirty="0" smtClean="0">
                <a:solidFill>
                  <a:schemeClr val="tx1">
                    <a:lumMod val="75000"/>
                    <a:lumOff val="25000"/>
                  </a:schemeClr>
                </a:solidFill>
                <a:latin typeface="Helvetica"/>
                <a:cs typeface="Helvetica"/>
              </a:rPr>
              <a:t>(P. </a:t>
            </a:r>
            <a:r>
              <a:rPr lang="en-US" sz="1800" dirty="0" err="1" smtClean="0">
                <a:solidFill>
                  <a:schemeClr val="tx1">
                    <a:lumMod val="75000"/>
                    <a:lumOff val="25000"/>
                  </a:schemeClr>
                </a:solidFill>
                <a:latin typeface="Helvetica"/>
                <a:cs typeface="Helvetica"/>
              </a:rPr>
              <a:t>MacQueen</a:t>
            </a:r>
            <a:r>
              <a:rPr lang="en-US" sz="1800" dirty="0" smtClean="0">
                <a:solidFill>
                  <a:schemeClr val="tx1">
                    <a:lumMod val="75000"/>
                    <a:lumOff val="25000"/>
                  </a:schemeClr>
                </a:solidFill>
                <a:latin typeface="Helvetica"/>
                <a:cs typeface="Helvetica"/>
              </a:rPr>
              <a:t>)</a:t>
            </a:r>
            <a:endParaRPr lang="en-US" sz="1800" dirty="0">
              <a:solidFill>
                <a:schemeClr val="tx1">
                  <a:lumMod val="75000"/>
                  <a:lumOff val="25000"/>
                </a:schemeClr>
              </a:solidFill>
              <a:latin typeface="Helvetica"/>
              <a:cs typeface="Helvetica"/>
            </a:endParaRPr>
          </a:p>
        </p:txBody>
      </p:sp>
      <p:sp>
        <p:nvSpPr>
          <p:cNvPr id="7" name="TextBox 6"/>
          <p:cNvSpPr txBox="1"/>
          <p:nvPr/>
        </p:nvSpPr>
        <p:spPr>
          <a:xfrm>
            <a:off x="4445710" y="6190609"/>
            <a:ext cx="4168216" cy="369332"/>
          </a:xfrm>
          <a:prstGeom prst="rect">
            <a:avLst/>
          </a:prstGeom>
          <a:noFill/>
        </p:spPr>
        <p:txBody>
          <a:bodyPr wrap="none" rtlCol="0">
            <a:spAutoFit/>
          </a:bodyPr>
          <a:lstStyle/>
          <a:p>
            <a:r>
              <a:rPr lang="en-US" sz="1800" dirty="0" smtClean="0">
                <a:solidFill>
                  <a:schemeClr val="bg1">
                    <a:lumMod val="85000"/>
                  </a:schemeClr>
                </a:solidFill>
                <a:latin typeface="Helvetica"/>
                <a:cs typeface="Helvetica"/>
              </a:rPr>
              <a:t>simulated MINERVA data (Swift+2015)</a:t>
            </a:r>
            <a:endParaRPr lang="en-US" sz="1800" dirty="0">
              <a:solidFill>
                <a:schemeClr val="bg1">
                  <a:lumMod val="85000"/>
                </a:schemeClr>
              </a:solidFill>
              <a:latin typeface="Helvetica"/>
              <a:cs typeface="Helvetica"/>
            </a:endParaRPr>
          </a:p>
        </p:txBody>
      </p:sp>
    </p:spTree>
    <p:extLst>
      <p:ext uri="{BB962C8B-B14F-4D97-AF65-F5344CB8AC3E}">
        <p14:creationId xmlns:p14="http://schemas.microsoft.com/office/powerpoint/2010/main" val="344322755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85144_sval.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8687" y="1454852"/>
            <a:ext cx="7299979" cy="5272207"/>
          </a:xfrm>
          <a:prstGeom prst="rect">
            <a:avLst/>
          </a:prstGeom>
        </p:spPr>
      </p:pic>
      <p:sp>
        <p:nvSpPr>
          <p:cNvPr id="6" name="Title 5"/>
          <p:cNvSpPr>
            <a:spLocks noGrp="1"/>
          </p:cNvSpPr>
          <p:nvPr>
            <p:ph type="title"/>
          </p:nvPr>
        </p:nvSpPr>
        <p:spPr/>
        <p:txBody>
          <a:bodyPr/>
          <a:lstStyle/>
          <a:p>
            <a:r>
              <a:rPr lang="en-US" dirty="0" smtClean="0"/>
              <a:t>activity cycle of HD 185144</a:t>
            </a:r>
            <a:endParaRPr lang="en-US" dirty="0"/>
          </a:p>
        </p:txBody>
      </p:sp>
    </p:spTree>
    <p:extLst>
      <p:ext uri="{BB962C8B-B14F-4D97-AF65-F5344CB8AC3E}">
        <p14:creationId xmlns:p14="http://schemas.microsoft.com/office/powerpoint/2010/main" val="31687574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Kepler provides a great sample of low-mass planet candidates</a:t>
            </a:r>
            <a:endParaRPr lang="en" dirty="0"/>
          </a:p>
        </p:txBody>
      </p:sp>
      <p:pic>
        <p:nvPicPr>
          <p:cNvPr id="3" name="Picture 2" descr="kepler-p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181" y="1587388"/>
            <a:ext cx="6613829" cy="4960372"/>
          </a:xfrm>
          <a:prstGeom prst="rect">
            <a:avLst/>
          </a:prstGeom>
        </p:spPr>
      </p:pic>
      <p:grpSp>
        <p:nvGrpSpPr>
          <p:cNvPr id="9" name="Group 8"/>
          <p:cNvGrpSpPr/>
          <p:nvPr/>
        </p:nvGrpSpPr>
        <p:grpSpPr>
          <a:xfrm>
            <a:off x="7272388" y="5099968"/>
            <a:ext cx="1832018" cy="1073122"/>
            <a:chOff x="7505044" y="4944848"/>
            <a:chExt cx="1832018" cy="1073122"/>
          </a:xfrm>
        </p:grpSpPr>
        <p:pic>
          <p:nvPicPr>
            <p:cNvPr id="5" name="Picture 4"/>
            <p:cNvPicPr>
              <a:picLocks noChangeAspect="1"/>
            </p:cNvPicPr>
            <p:nvPr/>
          </p:nvPicPr>
          <p:blipFill>
            <a:blip r:embed="rId4"/>
            <a:stretch>
              <a:fillRect/>
            </a:stretch>
          </p:blipFill>
          <p:spPr>
            <a:xfrm>
              <a:off x="7558174" y="5245365"/>
              <a:ext cx="406400" cy="368300"/>
            </a:xfrm>
            <a:prstGeom prst="rect">
              <a:avLst/>
            </a:prstGeom>
          </p:spPr>
        </p:pic>
        <p:pic>
          <p:nvPicPr>
            <p:cNvPr id="6" name="Picture 5"/>
            <p:cNvPicPr>
              <a:picLocks noChangeAspect="1"/>
            </p:cNvPicPr>
            <p:nvPr/>
          </p:nvPicPr>
          <p:blipFill>
            <a:blip r:embed="rId5"/>
            <a:stretch>
              <a:fillRect/>
            </a:stretch>
          </p:blipFill>
          <p:spPr>
            <a:xfrm>
              <a:off x="7505044" y="5548070"/>
              <a:ext cx="508000" cy="469900"/>
            </a:xfrm>
            <a:prstGeom prst="rect">
              <a:avLst/>
            </a:prstGeom>
          </p:spPr>
        </p:pic>
        <p:pic>
          <p:nvPicPr>
            <p:cNvPr id="7" name="Picture 6"/>
            <p:cNvPicPr>
              <a:picLocks noChangeAspect="1"/>
            </p:cNvPicPr>
            <p:nvPr/>
          </p:nvPicPr>
          <p:blipFill>
            <a:blip r:embed="rId6"/>
            <a:stretch>
              <a:fillRect/>
            </a:stretch>
          </p:blipFill>
          <p:spPr>
            <a:xfrm>
              <a:off x="7596950" y="4966535"/>
              <a:ext cx="342900" cy="266700"/>
            </a:xfrm>
            <a:prstGeom prst="rect">
              <a:avLst/>
            </a:prstGeom>
          </p:spPr>
        </p:pic>
        <p:sp>
          <p:nvSpPr>
            <p:cNvPr id="8" name="TextBox 7"/>
            <p:cNvSpPr txBox="1"/>
            <p:nvPr/>
          </p:nvSpPr>
          <p:spPr>
            <a:xfrm>
              <a:off x="7969893" y="4944848"/>
              <a:ext cx="1367169" cy="307777"/>
            </a:xfrm>
            <a:prstGeom prst="rect">
              <a:avLst/>
            </a:prstGeom>
            <a:noFill/>
          </p:spPr>
          <p:txBody>
            <a:bodyPr wrap="none" rtlCol="0">
              <a:spAutoFit/>
            </a:bodyPr>
            <a:lstStyle/>
            <a:p>
              <a:r>
                <a:rPr lang="en-US" dirty="0" smtClean="0"/>
                <a:t>KOI     (~4000)</a:t>
              </a:r>
              <a:endParaRPr lang="en-US" dirty="0"/>
            </a:p>
          </p:txBody>
        </p:sp>
        <p:sp>
          <p:nvSpPr>
            <p:cNvPr id="11" name="TextBox 10"/>
            <p:cNvSpPr txBox="1"/>
            <p:nvPr/>
          </p:nvSpPr>
          <p:spPr>
            <a:xfrm>
              <a:off x="7966228" y="5288657"/>
              <a:ext cx="1347357" cy="307777"/>
            </a:xfrm>
            <a:prstGeom prst="rect">
              <a:avLst/>
            </a:prstGeom>
            <a:noFill/>
          </p:spPr>
          <p:txBody>
            <a:bodyPr wrap="none" rtlCol="0">
              <a:spAutoFit/>
            </a:bodyPr>
            <a:lstStyle/>
            <a:p>
              <a:r>
                <a:rPr lang="en-US" dirty="0" smtClean="0"/>
                <a:t>KP &lt; 12  (205)</a:t>
              </a:r>
              <a:endParaRPr lang="en-US" dirty="0"/>
            </a:p>
          </p:txBody>
        </p:sp>
        <p:sp>
          <p:nvSpPr>
            <p:cNvPr id="12" name="TextBox 11"/>
            <p:cNvSpPr txBox="1"/>
            <p:nvPr/>
          </p:nvSpPr>
          <p:spPr>
            <a:xfrm>
              <a:off x="7975922" y="5633055"/>
              <a:ext cx="1347269" cy="307777"/>
            </a:xfrm>
            <a:prstGeom prst="rect">
              <a:avLst/>
            </a:prstGeom>
            <a:noFill/>
          </p:spPr>
          <p:txBody>
            <a:bodyPr wrap="none" rtlCol="0">
              <a:spAutoFit/>
            </a:bodyPr>
            <a:lstStyle/>
            <a:p>
              <a:r>
                <a:rPr lang="en-US" dirty="0" smtClean="0"/>
                <a:t>KP &lt; 10    (23)</a:t>
              </a:r>
              <a:endParaRPr lang="en-US" dirty="0"/>
            </a:p>
          </p:txBody>
        </p:sp>
      </p:grpSp>
    </p:spTree>
    <p:extLst>
      <p:ext uri="{BB962C8B-B14F-4D97-AF65-F5344CB8AC3E}">
        <p14:creationId xmlns:p14="http://schemas.microsoft.com/office/powerpoint/2010/main" val="23562815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tellurics</a:t>
            </a:r>
            <a:r>
              <a:rPr lang="en-US" dirty="0" smtClean="0"/>
              <a:t> create large RMS and aliases for contaminated chunks </a:t>
            </a:r>
            <a:endParaRPr lang="en-US" dirty="0"/>
          </a:p>
        </p:txBody>
      </p:sp>
      <p:pic>
        <p:nvPicPr>
          <p:cNvPr id="3" name="Picture 2"/>
          <p:cNvPicPr>
            <a:picLocks noChangeAspect="1"/>
          </p:cNvPicPr>
          <p:nvPr/>
        </p:nvPicPr>
        <p:blipFill>
          <a:blip r:embed="rId2"/>
          <a:stretch>
            <a:fillRect/>
          </a:stretch>
        </p:blipFill>
        <p:spPr>
          <a:xfrm>
            <a:off x="0" y="1683635"/>
            <a:ext cx="9144000" cy="4610291"/>
          </a:xfrm>
          <a:prstGeom prst="rect">
            <a:avLst/>
          </a:prstGeom>
        </p:spPr>
      </p:pic>
    </p:spTree>
    <p:extLst>
      <p:ext uri="{BB962C8B-B14F-4D97-AF65-F5344CB8AC3E}">
        <p14:creationId xmlns:p14="http://schemas.microsoft.com/office/powerpoint/2010/main" val="251431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TextBox 12"/>
          <p:cNvSpPr txBox="1"/>
          <p:nvPr/>
        </p:nvSpPr>
        <p:spPr>
          <a:xfrm>
            <a:off x="3704672" y="1530156"/>
            <a:ext cx="1814619" cy="769441"/>
          </a:xfrm>
          <a:prstGeom prst="rect">
            <a:avLst/>
          </a:prstGeom>
          <a:noFill/>
        </p:spPr>
        <p:txBody>
          <a:bodyPr wrap="none" rtlCol="0">
            <a:spAutoFit/>
          </a:bodyPr>
          <a:lstStyle/>
          <a:p>
            <a:r>
              <a:rPr lang="en-US" sz="4400" b="1" dirty="0" smtClean="0">
                <a:solidFill>
                  <a:schemeClr val="tx1"/>
                </a:solidFill>
              </a:rPr>
              <a:t>Model</a:t>
            </a:r>
            <a:endParaRPr lang="en-US" sz="4400" b="1" dirty="0">
              <a:solidFill>
                <a:schemeClr val="tx1"/>
              </a:solidFill>
            </a:endParaRPr>
          </a:p>
        </p:txBody>
      </p:sp>
      <p:cxnSp>
        <p:nvCxnSpPr>
          <p:cNvPr id="16" name="Elbow Connector 15"/>
          <p:cNvCxnSpPr>
            <a:stCxn id="13" idx="3"/>
            <a:endCxn id="14" idx="0"/>
          </p:cNvCxnSpPr>
          <p:nvPr/>
        </p:nvCxnSpPr>
        <p:spPr>
          <a:xfrm>
            <a:off x="5519291" y="1914877"/>
            <a:ext cx="1260173" cy="384720"/>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18" name="Elbow Connector 17"/>
          <p:cNvCxnSpPr>
            <a:stCxn id="6" idx="0"/>
            <a:endCxn id="13" idx="1"/>
          </p:cNvCxnSpPr>
          <p:nvPr/>
        </p:nvCxnSpPr>
        <p:spPr>
          <a:xfrm rot="5400000" flipH="1" flipV="1">
            <a:off x="2876781" y="1471707"/>
            <a:ext cx="384720" cy="1271061"/>
          </a:xfrm>
          <a:prstGeom prst="bentConnector2">
            <a:avLst/>
          </a:prstGeom>
        </p:spPr>
        <p:style>
          <a:lnRef idx="2">
            <a:schemeClr val="accent2"/>
          </a:lnRef>
          <a:fillRef idx="0">
            <a:schemeClr val="accent2"/>
          </a:fillRef>
          <a:effectRef idx="1">
            <a:schemeClr val="accent2"/>
          </a:effectRef>
          <a:fontRef idx="minor">
            <a:schemeClr val="tx1"/>
          </a:fontRef>
        </p:style>
      </p:cxnSp>
      <p:grpSp>
        <p:nvGrpSpPr>
          <p:cNvPr id="29" name="Group 28"/>
          <p:cNvGrpSpPr/>
          <p:nvPr/>
        </p:nvGrpSpPr>
        <p:grpSpPr>
          <a:xfrm>
            <a:off x="685653" y="2299597"/>
            <a:ext cx="3545697" cy="4300576"/>
            <a:chOff x="678963" y="-216809"/>
            <a:chExt cx="3545697" cy="4300576"/>
          </a:xfrm>
        </p:grpSpPr>
        <p:grpSp>
          <p:nvGrpSpPr>
            <p:cNvPr id="19" name="Group 18"/>
            <p:cNvGrpSpPr/>
            <p:nvPr/>
          </p:nvGrpSpPr>
          <p:grpSpPr>
            <a:xfrm>
              <a:off x="678963" y="-216809"/>
              <a:ext cx="3545697" cy="4300576"/>
              <a:chOff x="804696" y="968279"/>
              <a:chExt cx="3545697" cy="4300576"/>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69910" y="1773051"/>
                <a:ext cx="2472480" cy="148204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20204" y="3587386"/>
                <a:ext cx="2422186" cy="1362902"/>
              </a:xfrm>
              <a:prstGeom prst="rect">
                <a:avLst/>
              </a:prstGeom>
            </p:spPr>
          </p:pic>
          <p:sp>
            <p:nvSpPr>
              <p:cNvPr id="4" name="Rectangle 3"/>
              <p:cNvSpPr/>
              <p:nvPr/>
            </p:nvSpPr>
            <p:spPr>
              <a:xfrm>
                <a:off x="804696" y="1647303"/>
                <a:ext cx="3545697" cy="3621552"/>
              </a:xfrm>
              <a:prstGeom prst="rect">
                <a:avLst/>
              </a:prstGeom>
              <a:noFill/>
              <a:ln w="57150" cmpd="sng">
                <a:solidFill>
                  <a:srgbClr val="D89F3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3"/>
                  </a:solidFill>
                </a:endParaRPr>
              </a:p>
            </p:txBody>
          </p:sp>
          <p:sp>
            <p:nvSpPr>
              <p:cNvPr id="5" name="TextBox 4"/>
              <p:cNvSpPr txBox="1"/>
              <p:nvPr/>
            </p:nvSpPr>
            <p:spPr>
              <a:xfrm>
                <a:off x="1747699" y="3055038"/>
                <a:ext cx="1531188" cy="400110"/>
              </a:xfrm>
              <a:prstGeom prst="rect">
                <a:avLst/>
              </a:prstGeom>
              <a:noFill/>
            </p:spPr>
            <p:txBody>
              <a:bodyPr wrap="none" rtlCol="0">
                <a:spAutoFit/>
              </a:bodyPr>
              <a:lstStyle/>
              <a:p>
                <a:r>
                  <a:rPr lang="en-US" sz="2000" dirty="0" smtClean="0">
                    <a:latin typeface="Helvetica"/>
                    <a:cs typeface="Helvetica"/>
                  </a:rPr>
                  <a:t>Iodine Atlas</a:t>
                </a:r>
                <a:endParaRPr lang="en-US" sz="2000" dirty="0">
                  <a:latin typeface="Helvetica"/>
                  <a:cs typeface="Helvetica"/>
                </a:endParaRPr>
              </a:p>
            </p:txBody>
          </p:sp>
          <p:sp>
            <p:nvSpPr>
              <p:cNvPr id="9" name="TextBox 8"/>
              <p:cNvSpPr txBox="1"/>
              <p:nvPr/>
            </p:nvSpPr>
            <p:spPr>
              <a:xfrm>
                <a:off x="1561854" y="4787957"/>
                <a:ext cx="2052039" cy="400110"/>
              </a:xfrm>
              <a:prstGeom prst="rect">
                <a:avLst/>
              </a:prstGeom>
              <a:noFill/>
            </p:spPr>
            <p:txBody>
              <a:bodyPr wrap="none" rtlCol="0">
                <a:spAutoFit/>
              </a:bodyPr>
              <a:lstStyle/>
              <a:p>
                <a:r>
                  <a:rPr lang="en-US" sz="2000" dirty="0" smtClean="0">
                    <a:latin typeface="Helvetica"/>
                    <a:cs typeface="Helvetica"/>
                  </a:rPr>
                  <a:t>Stellar Template</a:t>
                </a:r>
                <a:endParaRPr lang="en-US" sz="2000" dirty="0">
                  <a:latin typeface="Helvetica"/>
                  <a:cs typeface="Helvetica"/>
                </a:endParaRPr>
              </a:p>
            </p:txBody>
          </p:sp>
          <p:sp>
            <p:nvSpPr>
              <p:cNvPr id="6" name="TextBox 5"/>
              <p:cNvSpPr txBox="1"/>
              <p:nvPr/>
            </p:nvSpPr>
            <p:spPr>
              <a:xfrm>
                <a:off x="883592" y="968279"/>
                <a:ext cx="3338123" cy="523220"/>
              </a:xfrm>
              <a:prstGeom prst="rect">
                <a:avLst/>
              </a:prstGeom>
              <a:noFill/>
            </p:spPr>
            <p:txBody>
              <a:bodyPr wrap="none" rtlCol="0">
                <a:spAutoFit/>
              </a:bodyPr>
              <a:lstStyle/>
              <a:p>
                <a:r>
                  <a:rPr lang="en-US" sz="2800" b="1" dirty="0" smtClean="0">
                    <a:solidFill>
                      <a:schemeClr val="accent2"/>
                    </a:solidFill>
                  </a:rPr>
                  <a:t>Reference Spectra</a:t>
                </a:r>
                <a:endParaRPr lang="en-US" sz="2800" b="1" dirty="0">
                  <a:solidFill>
                    <a:schemeClr val="accent2"/>
                  </a:solidFill>
                </a:endParaRPr>
              </a:p>
            </p:txBody>
          </p:sp>
        </p:grpSp>
        <p:sp>
          <p:nvSpPr>
            <p:cNvPr id="25" name="TextBox 24"/>
            <p:cNvSpPr txBox="1"/>
            <p:nvPr/>
          </p:nvSpPr>
          <p:spPr>
            <a:xfrm>
              <a:off x="2864705" y="3141204"/>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endParaRPr lang="en-US" sz="2400" baseline="-25000" dirty="0">
                <a:latin typeface="Courier"/>
                <a:cs typeface="Courier"/>
              </a:endParaRPr>
            </a:p>
          </p:txBody>
        </p:sp>
      </p:grpSp>
      <p:grpSp>
        <p:nvGrpSpPr>
          <p:cNvPr id="28" name="Group 27"/>
          <p:cNvGrpSpPr/>
          <p:nvPr/>
        </p:nvGrpSpPr>
        <p:grpSpPr>
          <a:xfrm>
            <a:off x="1832596" y="206460"/>
            <a:ext cx="5566835" cy="1827939"/>
            <a:chOff x="-440069" y="3986784"/>
            <a:chExt cx="5205385" cy="1545336"/>
          </a:xfrm>
        </p:grpSpPr>
        <p:pic>
          <p:nvPicPr>
            <p:cNvPr id="27" name="Picture 26" descr="bc_sim_01.eps"/>
            <p:cNvPicPr>
              <a:picLocks noChangeAspect="1"/>
            </p:cNvPicPr>
            <p:nvPr/>
          </p:nvPicPr>
          <p:blipFill rotWithShape="1">
            <a:blip r:embed="rId5" cstate="print">
              <a:extLst>
                <a:ext uri="{28A0092B-C50C-407E-A947-70E740481C1C}">
                  <a14:useLocalDpi xmlns:a14="http://schemas.microsoft.com/office/drawing/2010/main"/>
                </a:ext>
              </a:extLst>
            </a:blip>
            <a:srcRect l="11945" t="50633" r="8613" b="16712"/>
            <a:stretch/>
          </p:blipFill>
          <p:spPr>
            <a:xfrm>
              <a:off x="-440069" y="3986784"/>
              <a:ext cx="5205385" cy="1545336"/>
            </a:xfrm>
            <a:prstGeom prst="rect">
              <a:avLst/>
            </a:prstGeom>
            <a:ln>
              <a:noFill/>
            </a:ln>
          </p:spPr>
        </p:pic>
        <p:sp>
          <p:nvSpPr>
            <p:cNvPr id="26" name="TextBox 25"/>
            <p:cNvSpPr txBox="1"/>
            <p:nvPr/>
          </p:nvSpPr>
          <p:spPr>
            <a:xfrm>
              <a:off x="-236140" y="4966091"/>
              <a:ext cx="1858106" cy="307777"/>
            </a:xfrm>
            <a:prstGeom prst="rect">
              <a:avLst/>
            </a:prstGeom>
            <a:solidFill>
              <a:srgbClr val="FFFFFF"/>
            </a:solidFill>
          </p:spPr>
          <p:txBody>
            <a:bodyPr wrap="square" rtlCol="0">
              <a:spAutoFit/>
            </a:bodyPr>
            <a:lstStyle/>
            <a:p>
              <a:r>
                <a:rPr lang="en-US" dirty="0" smtClean="0"/>
                <a:t>         </a:t>
              </a:r>
              <a:endParaRPr lang="en-US" dirty="0"/>
            </a:p>
          </p:txBody>
        </p:sp>
      </p:grpSp>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02117" y="3104369"/>
            <a:ext cx="1915918" cy="1373259"/>
          </a:xfrm>
          <a:prstGeom prst="rect">
            <a:avLst/>
          </a:prstGeom>
        </p:spPr>
      </p:pic>
      <p:grpSp>
        <p:nvGrpSpPr>
          <p:cNvPr id="15" name="Group 14"/>
          <p:cNvGrpSpPr/>
          <p:nvPr/>
        </p:nvGrpSpPr>
        <p:grpSpPr>
          <a:xfrm>
            <a:off x="5036847" y="2299597"/>
            <a:ext cx="3470256" cy="4300576"/>
            <a:chOff x="5036847" y="2299597"/>
            <a:chExt cx="3470256" cy="4300576"/>
          </a:xfrm>
        </p:grpSpPr>
        <p:grpSp>
          <p:nvGrpSpPr>
            <p:cNvPr id="21" name="Group 20"/>
            <p:cNvGrpSpPr/>
            <p:nvPr/>
          </p:nvGrpSpPr>
          <p:grpSpPr>
            <a:xfrm>
              <a:off x="5036847" y="2299597"/>
              <a:ext cx="3470256" cy="4300576"/>
              <a:chOff x="5029357" y="968279"/>
              <a:chExt cx="3470256" cy="4300576"/>
            </a:xfrm>
          </p:grpSpPr>
          <p:sp>
            <p:nvSpPr>
              <p:cNvPr id="8" name="Rectangle 7"/>
              <p:cNvSpPr/>
              <p:nvPr/>
            </p:nvSpPr>
            <p:spPr>
              <a:xfrm>
                <a:off x="5029357" y="1647303"/>
                <a:ext cx="3470256" cy="3621552"/>
              </a:xfrm>
              <a:prstGeom prst="rect">
                <a:avLst/>
              </a:prstGeom>
              <a:noFill/>
              <a:ln w="57150" cmpd="sng">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5458371" y="3054391"/>
                <a:ext cx="2622858" cy="400110"/>
              </a:xfrm>
              <a:prstGeom prst="rect">
                <a:avLst/>
              </a:prstGeom>
              <a:noFill/>
            </p:spPr>
            <p:txBody>
              <a:bodyPr wrap="none" rtlCol="0">
                <a:spAutoFit/>
              </a:bodyPr>
              <a:lstStyle/>
              <a:p>
                <a:r>
                  <a:rPr lang="en-US" sz="2000" dirty="0" smtClean="0">
                    <a:latin typeface="Helvetica"/>
                    <a:cs typeface="Helvetica"/>
                  </a:rPr>
                  <a:t>Line Spread Function</a:t>
                </a:r>
                <a:endParaRPr lang="en-US" sz="2000" dirty="0">
                  <a:latin typeface="Helvetica"/>
                  <a:cs typeface="Helvetica"/>
                </a:endParaRPr>
              </a:p>
            </p:txBody>
          </p:sp>
          <p:sp>
            <p:nvSpPr>
              <p:cNvPr id="11" name="TextBox 10"/>
              <p:cNvSpPr txBox="1"/>
              <p:nvPr/>
            </p:nvSpPr>
            <p:spPr>
              <a:xfrm>
                <a:off x="5458371" y="4486684"/>
                <a:ext cx="2537198" cy="707886"/>
              </a:xfrm>
              <a:prstGeom prst="rect">
                <a:avLst/>
              </a:prstGeom>
              <a:noFill/>
            </p:spPr>
            <p:txBody>
              <a:bodyPr wrap="none" rtlCol="0">
                <a:spAutoFit/>
              </a:bodyPr>
              <a:lstStyle/>
              <a:p>
                <a:pPr algn="ctr"/>
                <a:r>
                  <a:rPr lang="en-US" sz="2000" dirty="0" smtClean="0">
                    <a:latin typeface="Helvetica"/>
                    <a:cs typeface="Helvetica"/>
                  </a:rPr>
                  <a:t>Wavelength Solution</a:t>
                </a:r>
              </a:p>
              <a:p>
                <a:pPr algn="ctr"/>
                <a:r>
                  <a:rPr lang="en-US" sz="2000" dirty="0" smtClean="0">
                    <a:latin typeface="Helvetica"/>
                    <a:cs typeface="Helvetica"/>
                  </a:rPr>
                  <a:t>including z or RV</a:t>
                </a:r>
                <a:endParaRPr lang="en-US" sz="2000" dirty="0">
                  <a:latin typeface="Helvetica"/>
                  <a:cs typeface="Helvetica"/>
                </a:endParaRPr>
              </a:p>
            </p:txBody>
          </p:sp>
          <p:sp>
            <p:nvSpPr>
              <p:cNvPr id="14" name="TextBox 13"/>
              <p:cNvSpPr txBox="1"/>
              <p:nvPr/>
            </p:nvSpPr>
            <p:spPr>
              <a:xfrm>
                <a:off x="5132981" y="968279"/>
                <a:ext cx="3277986" cy="523220"/>
              </a:xfrm>
              <a:prstGeom prst="rect">
                <a:avLst/>
              </a:prstGeom>
              <a:noFill/>
            </p:spPr>
            <p:txBody>
              <a:bodyPr wrap="none" rtlCol="0">
                <a:spAutoFit/>
              </a:bodyPr>
              <a:lstStyle/>
              <a:p>
                <a:r>
                  <a:rPr lang="en-US" sz="2800" b="1" dirty="0" smtClean="0">
                    <a:solidFill>
                      <a:srgbClr val="8BAB42"/>
                    </a:solidFill>
                  </a:rPr>
                  <a:t>Model Parameters</a:t>
                </a:r>
                <a:endParaRPr lang="en-US" sz="2800" b="1" dirty="0">
                  <a:solidFill>
                    <a:srgbClr val="8BAB42"/>
                  </a:solidFill>
                </a:endParaRPr>
              </a:p>
            </p:txBody>
          </p:sp>
        </p:grpSp>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85789" y="4781290"/>
              <a:ext cx="2135936" cy="1125654"/>
            </a:xfrm>
            <a:prstGeom prst="rect">
              <a:avLst/>
            </a:prstGeom>
          </p:spPr>
        </p:pic>
        <p:sp>
          <p:nvSpPr>
            <p:cNvPr id="30" name="TextBox 29"/>
            <p:cNvSpPr txBox="1"/>
            <p:nvPr/>
          </p:nvSpPr>
          <p:spPr>
            <a:xfrm>
              <a:off x="7059708" y="5262442"/>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grpSp>
    </p:spTree>
    <p:extLst>
      <p:ext uri="{BB962C8B-B14F-4D97-AF65-F5344CB8AC3E}">
        <p14:creationId xmlns:p14="http://schemas.microsoft.com/office/powerpoint/2010/main" val="40403472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373C3F"/>
                </a:solidFill>
              </a:rPr>
              <a:t>tellurics create RV systematics</a:t>
            </a:r>
            <a:endParaRPr lang="en-US" sz="3200" dirty="0">
              <a:solidFill>
                <a:srgbClr val="373C3F"/>
              </a:solidFill>
            </a:endParaRPr>
          </a:p>
        </p:txBody>
      </p:sp>
      <p:grpSp>
        <p:nvGrpSpPr>
          <p:cNvPr id="5" name="Group 4"/>
          <p:cNvGrpSpPr/>
          <p:nvPr/>
        </p:nvGrpSpPr>
        <p:grpSpPr>
          <a:xfrm>
            <a:off x="1287141" y="1642877"/>
            <a:ext cx="6429782" cy="4774072"/>
            <a:chOff x="815883" y="1579820"/>
            <a:chExt cx="6652551" cy="4961383"/>
          </a:xfrm>
        </p:grpSpPr>
        <p:pic>
          <p:nvPicPr>
            <p:cNvPr id="3" name="Picture 2"/>
            <p:cNvPicPr>
              <a:picLocks noChangeAspect="1"/>
            </p:cNvPicPr>
            <p:nvPr/>
          </p:nvPicPr>
          <p:blipFill>
            <a:blip r:embed="rId2"/>
            <a:stretch>
              <a:fillRect/>
            </a:stretch>
          </p:blipFill>
          <p:spPr>
            <a:xfrm>
              <a:off x="815883" y="1579820"/>
              <a:ext cx="6652551" cy="4961383"/>
            </a:xfrm>
            <a:prstGeom prst="rect">
              <a:avLst/>
            </a:prstGeom>
          </p:spPr>
        </p:pic>
        <p:sp>
          <p:nvSpPr>
            <p:cNvPr id="4" name="TextBox 3"/>
            <p:cNvSpPr txBox="1"/>
            <p:nvPr/>
          </p:nvSpPr>
          <p:spPr>
            <a:xfrm>
              <a:off x="3050874" y="1781478"/>
              <a:ext cx="2138326" cy="707886"/>
            </a:xfrm>
            <a:prstGeom prst="rect">
              <a:avLst/>
            </a:prstGeom>
            <a:noFill/>
          </p:spPr>
          <p:txBody>
            <a:bodyPr wrap="none" rtlCol="0">
              <a:spAutoFit/>
            </a:bodyPr>
            <a:lstStyle/>
            <a:p>
              <a:r>
                <a:rPr lang="en-US" sz="2000" dirty="0" smtClean="0">
                  <a:solidFill>
                    <a:srgbClr val="53595E"/>
                  </a:solidFill>
                </a:rPr>
                <a:t>Cunha et al 2014</a:t>
              </a:r>
            </a:p>
            <a:p>
              <a:r>
                <a:rPr lang="en-US" sz="2000" dirty="0" smtClean="0">
                  <a:solidFill>
                    <a:srgbClr val="53595E"/>
                  </a:solidFill>
                </a:rPr>
                <a:t>HARPS-S Data</a:t>
              </a:r>
              <a:endParaRPr lang="en-US" sz="2000" dirty="0">
                <a:solidFill>
                  <a:srgbClr val="53595E"/>
                </a:solidFill>
              </a:endParaRPr>
            </a:p>
          </p:txBody>
        </p:sp>
      </p:grpSp>
    </p:spTree>
    <p:extLst>
      <p:ext uri="{BB962C8B-B14F-4D97-AF65-F5344CB8AC3E}">
        <p14:creationId xmlns:p14="http://schemas.microsoft.com/office/powerpoint/2010/main" val="310921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400" dirty="0" smtClean="0"/>
              <a:t>masking out the telluric contamination</a:t>
            </a:r>
            <a:endParaRPr lang="en" sz="3400" dirty="0"/>
          </a:p>
        </p:txBody>
      </p:sp>
      <p:cxnSp>
        <p:nvCxnSpPr>
          <p:cNvPr id="4" name="Straight Connector 3"/>
          <p:cNvCxnSpPr/>
          <p:nvPr/>
        </p:nvCxnSpPr>
        <p:spPr>
          <a:xfrm flipV="1">
            <a:off x="457200" y="3945865"/>
            <a:ext cx="8229600" cy="38780"/>
          </a:xfrm>
          <a:prstGeom prst="line">
            <a:avLst/>
          </a:prstGeom>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273011" y="2254666"/>
            <a:ext cx="1477538" cy="830997"/>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p>
          <a:p>
            <a:r>
              <a:rPr lang="en-US" sz="2400" dirty="0" smtClean="0">
                <a:solidFill>
                  <a:srgbClr val="0000FF"/>
                </a:solidFill>
                <a:latin typeface="Courier"/>
                <a:cs typeface="Courier"/>
              </a:rPr>
              <a:t>shifted</a:t>
            </a:r>
            <a:endParaRPr lang="en-US" sz="2400" dirty="0">
              <a:solidFill>
                <a:srgbClr val="0000FF"/>
              </a:solidFill>
              <a:latin typeface="Courier"/>
              <a:cs typeface="Courier"/>
            </a:endParaRPr>
          </a:p>
        </p:txBody>
      </p:sp>
      <p:sp>
        <p:nvSpPr>
          <p:cNvPr id="10" name="TextBox 9"/>
          <p:cNvSpPr txBox="1"/>
          <p:nvPr/>
        </p:nvSpPr>
        <p:spPr>
          <a:xfrm>
            <a:off x="273011" y="4478901"/>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sp>
        <p:nvSpPr>
          <p:cNvPr id="11" name="TextBox 10"/>
          <p:cNvSpPr txBox="1"/>
          <p:nvPr/>
        </p:nvSpPr>
        <p:spPr>
          <a:xfrm>
            <a:off x="7573549" y="5173441"/>
            <a:ext cx="1451698"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pic>
        <p:nvPicPr>
          <p:cNvPr id="2" name="Picture 1" descr="forward_modeling.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7885" y="1400895"/>
            <a:ext cx="7396629" cy="5342010"/>
          </a:xfrm>
          <a:prstGeom prst="rect">
            <a:avLst/>
          </a:prstGeom>
          <a:ln>
            <a:noFill/>
          </a:ln>
        </p:spPr>
      </p:pic>
      <p:grpSp>
        <p:nvGrpSpPr>
          <p:cNvPr id="8" name="Group 7"/>
          <p:cNvGrpSpPr/>
          <p:nvPr/>
        </p:nvGrpSpPr>
        <p:grpSpPr>
          <a:xfrm>
            <a:off x="2714361" y="1491981"/>
            <a:ext cx="861596" cy="3738535"/>
            <a:chOff x="2859771" y="1491981"/>
            <a:chExt cx="861596" cy="3738535"/>
          </a:xfrm>
        </p:grpSpPr>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3237837" y="1491981"/>
              <a:ext cx="483530" cy="1109641"/>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6">
                      <a14:imgEffect>
                        <a14:backgroundRemoval t="0" b="95918" l="0" r="100000"/>
                      </a14:imgEffect>
                    </a14:imgLayer>
                  </a14:imgProps>
                </a:ext>
              </a:extLst>
            </a:blip>
            <a:stretch>
              <a:fillRect/>
            </a:stretch>
          </p:blipFill>
          <p:spPr>
            <a:xfrm flipH="1">
              <a:off x="2859771" y="4120875"/>
              <a:ext cx="483530" cy="1109641"/>
            </a:xfrm>
            <a:prstGeom prst="rect">
              <a:avLst/>
            </a:prstGeom>
          </p:spPr>
        </p:pic>
      </p:grpSp>
      <p:sp>
        <p:nvSpPr>
          <p:cNvPr id="3" name="TextBox 2"/>
          <p:cNvSpPr txBox="1"/>
          <p:nvPr/>
        </p:nvSpPr>
        <p:spPr>
          <a:xfrm>
            <a:off x="2859685" y="2601622"/>
            <a:ext cx="928459" cy="400110"/>
          </a:xfrm>
          <a:prstGeom prst="rect">
            <a:avLst/>
          </a:prstGeom>
          <a:noFill/>
        </p:spPr>
        <p:txBody>
          <a:bodyPr wrap="none" rtlCol="0">
            <a:spAutoFit/>
          </a:bodyPr>
          <a:lstStyle/>
          <a:p>
            <a:r>
              <a:rPr lang="en-US" sz="2000" dirty="0" smtClean="0">
                <a:solidFill>
                  <a:srgbClr val="FF0000"/>
                </a:solidFill>
                <a:latin typeface="Helvetica"/>
                <a:cs typeface="Helvetica"/>
              </a:rPr>
              <a:t>telluric</a:t>
            </a:r>
            <a:endParaRPr lang="en-US" sz="2000" dirty="0">
              <a:solidFill>
                <a:srgbClr val="FF0000"/>
              </a:solidFill>
              <a:latin typeface="Helvetica"/>
              <a:cs typeface="Helvetica"/>
            </a:endParaRPr>
          </a:p>
        </p:txBody>
      </p:sp>
      <p:sp>
        <p:nvSpPr>
          <p:cNvPr id="5" name="Rectangle 4"/>
          <p:cNvSpPr/>
          <p:nvPr/>
        </p:nvSpPr>
        <p:spPr>
          <a:xfrm>
            <a:off x="2714361" y="4120875"/>
            <a:ext cx="483530" cy="1919109"/>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092427" y="1555962"/>
            <a:ext cx="483530" cy="4484022"/>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614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masking out telluric lines</a:t>
            </a:r>
            <a:endParaRPr lang="en" dirty="0"/>
          </a:p>
        </p:txBody>
      </p:sp>
      <p:pic>
        <p:nvPicPr>
          <p:cNvPr id="2" name="Picture 1"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784526"/>
            <a:ext cx="3291840" cy="2377440"/>
          </a:xfrm>
          <a:prstGeom prst="rect">
            <a:avLst/>
          </a:prstGeom>
        </p:spPr>
      </p:pic>
      <p:pic>
        <p:nvPicPr>
          <p:cNvPr id="4" name="Picture 3" descr="185144_RV_BC_tel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4064001"/>
            <a:ext cx="3291840" cy="2377440"/>
          </a:xfrm>
          <a:prstGeom prst="rect">
            <a:avLst/>
          </a:prstGeom>
        </p:spPr>
      </p:pic>
      <p:pic>
        <p:nvPicPr>
          <p:cNvPr id="5" name="Picture 4" descr="185144_RV_BC_diff.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5121" y="1690452"/>
            <a:ext cx="4826000" cy="3485444"/>
          </a:xfrm>
          <a:prstGeom prst="rect">
            <a:avLst/>
          </a:prstGeom>
        </p:spPr>
      </p:pic>
      <p:sp>
        <p:nvSpPr>
          <p:cNvPr id="6" name="TextBox 5"/>
          <p:cNvSpPr txBox="1"/>
          <p:nvPr/>
        </p:nvSpPr>
        <p:spPr>
          <a:xfrm>
            <a:off x="1175923"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175923" y="531885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0" name="TextBox 9"/>
          <p:cNvSpPr txBox="1"/>
          <p:nvPr/>
        </p:nvSpPr>
        <p:spPr>
          <a:xfrm>
            <a:off x="4921961" y="3777527"/>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3" name="TextBox 2"/>
          <p:cNvSpPr txBox="1"/>
          <p:nvPr/>
        </p:nvSpPr>
        <p:spPr>
          <a:xfrm>
            <a:off x="1182386" y="3405183"/>
            <a:ext cx="1562968" cy="307777"/>
          </a:xfrm>
          <a:prstGeom prst="rect">
            <a:avLst/>
          </a:prstGeom>
          <a:solidFill>
            <a:schemeClr val="bg1"/>
          </a:solidFill>
        </p:spPr>
        <p:txBody>
          <a:bodyPr wrap="square" rtlCol="0">
            <a:spAutoFit/>
          </a:bodyPr>
          <a:lstStyle/>
          <a:p>
            <a:r>
              <a:rPr lang="en-US" dirty="0" smtClean="0"/>
              <a:t>RMS = 2.63 m/s</a:t>
            </a:r>
            <a:endParaRPr lang="en-US" dirty="0"/>
          </a:p>
        </p:txBody>
      </p:sp>
      <p:sp>
        <p:nvSpPr>
          <p:cNvPr id="11" name="TextBox 10"/>
          <p:cNvSpPr txBox="1"/>
          <p:nvPr/>
        </p:nvSpPr>
        <p:spPr>
          <a:xfrm>
            <a:off x="1175923" y="5689502"/>
            <a:ext cx="1562968" cy="307777"/>
          </a:xfrm>
          <a:prstGeom prst="rect">
            <a:avLst/>
          </a:prstGeom>
          <a:solidFill>
            <a:schemeClr val="bg1"/>
          </a:solidFill>
        </p:spPr>
        <p:txBody>
          <a:bodyPr wrap="square" rtlCol="0">
            <a:spAutoFit/>
          </a:bodyPr>
          <a:lstStyle/>
          <a:p>
            <a:r>
              <a:rPr lang="en-US" dirty="0" smtClean="0"/>
              <a:t>RMS = 2.44 m/s</a:t>
            </a:r>
            <a:endParaRPr lang="en-US" dirty="0"/>
          </a:p>
        </p:txBody>
      </p:sp>
      <p:sp>
        <p:nvSpPr>
          <p:cNvPr id="12" name="TextBox 11"/>
          <p:cNvSpPr txBox="1"/>
          <p:nvPr/>
        </p:nvSpPr>
        <p:spPr>
          <a:xfrm>
            <a:off x="4924317" y="4196071"/>
            <a:ext cx="1562968" cy="307777"/>
          </a:xfrm>
          <a:prstGeom prst="rect">
            <a:avLst/>
          </a:prstGeom>
          <a:solidFill>
            <a:schemeClr val="bg1"/>
          </a:solidFill>
        </p:spPr>
        <p:txBody>
          <a:bodyPr wrap="square" rtlCol="0">
            <a:spAutoFit/>
          </a:bodyPr>
          <a:lstStyle/>
          <a:p>
            <a:r>
              <a:rPr lang="en-US" dirty="0" smtClean="0"/>
              <a:t>RMS = 1.07 m/s</a:t>
            </a:r>
            <a:endParaRPr lang="en-US" dirty="0"/>
          </a:p>
        </p:txBody>
      </p:sp>
    </p:spTree>
    <p:extLst>
      <p:ext uri="{BB962C8B-B14F-4D97-AF65-F5344CB8AC3E}">
        <p14:creationId xmlns:p14="http://schemas.microsoft.com/office/powerpoint/2010/main" val="22203617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 </a:t>
            </a:r>
            <a:r>
              <a:rPr lang="en-US" dirty="0" err="1" smtClean="0"/>
              <a:t>Ceti</a:t>
            </a:r>
            <a:r>
              <a:rPr lang="en-US" dirty="0" smtClean="0"/>
              <a:t> – not working?</a:t>
            </a:r>
            <a:endParaRPr lang="en-US" dirty="0"/>
          </a:p>
        </p:txBody>
      </p:sp>
      <p:pic>
        <p:nvPicPr>
          <p:cNvPr id="3" name="Picture 2"/>
          <p:cNvPicPr>
            <a:picLocks noChangeAspect="1"/>
          </p:cNvPicPr>
          <p:nvPr/>
        </p:nvPicPr>
        <p:blipFill>
          <a:blip r:embed="rId3"/>
          <a:stretch>
            <a:fillRect/>
          </a:stretch>
        </p:blipFill>
        <p:spPr>
          <a:xfrm>
            <a:off x="261933" y="4228688"/>
            <a:ext cx="3471306" cy="2435296"/>
          </a:xfrm>
          <a:prstGeom prst="rect">
            <a:avLst/>
          </a:prstGeom>
        </p:spPr>
      </p:pic>
      <p:pic>
        <p:nvPicPr>
          <p:cNvPr id="4" name="Picture 3"/>
          <p:cNvPicPr>
            <a:picLocks noChangeAspect="1"/>
          </p:cNvPicPr>
          <p:nvPr/>
        </p:nvPicPr>
        <p:blipFill>
          <a:blip r:embed="rId4"/>
          <a:stretch>
            <a:fillRect/>
          </a:stretch>
        </p:blipFill>
        <p:spPr>
          <a:xfrm>
            <a:off x="289543" y="1702238"/>
            <a:ext cx="3485111" cy="2377440"/>
          </a:xfrm>
          <a:prstGeom prst="rect">
            <a:avLst/>
          </a:prstGeom>
        </p:spPr>
      </p:pic>
      <p:pic>
        <p:nvPicPr>
          <p:cNvPr id="7" name="Picture 6"/>
          <p:cNvPicPr>
            <a:picLocks noChangeAspect="1"/>
          </p:cNvPicPr>
          <p:nvPr/>
        </p:nvPicPr>
        <p:blipFill>
          <a:blip r:embed="rId5"/>
          <a:stretch>
            <a:fillRect/>
          </a:stretch>
        </p:blipFill>
        <p:spPr>
          <a:xfrm>
            <a:off x="3920584" y="1614703"/>
            <a:ext cx="4872373" cy="3474720"/>
          </a:xfrm>
          <a:prstGeom prst="rect">
            <a:avLst/>
          </a:prstGeom>
        </p:spPr>
      </p:pic>
      <p:sp>
        <p:nvSpPr>
          <p:cNvPr id="8" name="TextBox 7"/>
          <p:cNvSpPr txBox="1"/>
          <p:nvPr/>
        </p:nvSpPr>
        <p:spPr>
          <a:xfrm>
            <a:off x="980145" y="3352768"/>
            <a:ext cx="1661332" cy="338554"/>
          </a:xfrm>
          <a:prstGeom prst="rect">
            <a:avLst/>
          </a:prstGeom>
          <a:solidFill>
            <a:schemeClr val="bg1"/>
          </a:solidFill>
        </p:spPr>
        <p:txBody>
          <a:bodyPr wrap="none" rtlCol="0">
            <a:spAutoFit/>
          </a:bodyPr>
          <a:lstStyle/>
          <a:p>
            <a:r>
              <a:rPr lang="en-US" sz="1600" dirty="0" smtClean="0"/>
              <a:t>RMS = 3.05 m/s</a:t>
            </a:r>
            <a:endParaRPr lang="en-US" sz="1600" dirty="0"/>
          </a:p>
        </p:txBody>
      </p:sp>
      <p:sp>
        <p:nvSpPr>
          <p:cNvPr id="9" name="TextBox 8"/>
          <p:cNvSpPr txBox="1"/>
          <p:nvPr/>
        </p:nvSpPr>
        <p:spPr>
          <a:xfrm>
            <a:off x="980145" y="5879756"/>
            <a:ext cx="1661332" cy="338554"/>
          </a:xfrm>
          <a:prstGeom prst="rect">
            <a:avLst/>
          </a:prstGeom>
          <a:solidFill>
            <a:schemeClr val="bg1"/>
          </a:solidFill>
        </p:spPr>
        <p:txBody>
          <a:bodyPr wrap="none" rtlCol="0">
            <a:spAutoFit/>
          </a:bodyPr>
          <a:lstStyle/>
          <a:p>
            <a:r>
              <a:rPr lang="en-US" sz="1600" dirty="0" smtClean="0"/>
              <a:t>RMS = 3.26 m/s</a:t>
            </a:r>
            <a:endParaRPr lang="en-US" sz="1600" dirty="0"/>
          </a:p>
        </p:txBody>
      </p:sp>
      <p:sp>
        <p:nvSpPr>
          <p:cNvPr id="10" name="TextBox 9"/>
          <p:cNvSpPr txBox="1"/>
          <p:nvPr/>
        </p:nvSpPr>
        <p:spPr>
          <a:xfrm>
            <a:off x="4804642" y="4079678"/>
            <a:ext cx="1661332" cy="338554"/>
          </a:xfrm>
          <a:prstGeom prst="rect">
            <a:avLst/>
          </a:prstGeom>
          <a:solidFill>
            <a:schemeClr val="bg1"/>
          </a:solidFill>
        </p:spPr>
        <p:txBody>
          <a:bodyPr wrap="none" rtlCol="0">
            <a:spAutoFit/>
          </a:bodyPr>
          <a:lstStyle/>
          <a:p>
            <a:r>
              <a:rPr lang="en-US" sz="1600" dirty="0" smtClean="0"/>
              <a:t>RMS = 1.14 m/s</a:t>
            </a:r>
            <a:endParaRPr lang="en-US" sz="1600" dirty="0"/>
          </a:p>
        </p:txBody>
      </p:sp>
    </p:spTree>
    <p:extLst>
      <p:ext uri="{BB962C8B-B14F-4D97-AF65-F5344CB8AC3E}">
        <p14:creationId xmlns:p14="http://schemas.microsoft.com/office/powerpoint/2010/main" val="272816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2400" dirty="0" smtClean="0">
                <a:solidFill>
                  <a:schemeClr val="accent4"/>
                </a:solidFill>
              </a:rPr>
              <a:t>the RVs are extracted by</a:t>
            </a:r>
            <a:r>
              <a:rPr lang="en-US" sz="3200" dirty="0" smtClean="0">
                <a:solidFill>
                  <a:srgbClr val="4A3A27"/>
                </a:solidFill>
              </a:rPr>
              <a:t/>
            </a:r>
            <a:br>
              <a:rPr lang="en-US" sz="3200" dirty="0" smtClean="0">
                <a:solidFill>
                  <a:srgbClr val="4A3A27"/>
                </a:solidFill>
              </a:rPr>
            </a:b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8127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sz="3500" dirty="0"/>
              <a:t>a clean </a:t>
            </a:r>
            <a:r>
              <a:rPr lang="en-US" sz="3500" dirty="0" smtClean="0"/>
              <a:t>template + modeling = better?</a:t>
            </a:r>
            <a:endParaRPr lang="en" sz="3500" dirty="0"/>
          </a:p>
        </p:txBody>
      </p:sp>
      <p:pic>
        <p:nvPicPr>
          <p:cNvPr id="3" name="Picture 2" descr="185144_RV_BC_rj172.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454" y="1354762"/>
            <a:ext cx="4061432" cy="2933256"/>
          </a:xfrm>
          <a:prstGeom prst="rect">
            <a:avLst/>
          </a:prstGeom>
        </p:spPr>
      </p:pic>
      <p:pic>
        <p:nvPicPr>
          <p:cNvPr id="4" name="Picture 3" descr="185144_RV_BC_rj172.tell_dsst_ftsh2o150.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0881" y="3975043"/>
            <a:ext cx="4061432" cy="2933257"/>
          </a:xfrm>
          <a:prstGeom prst="rect">
            <a:avLst/>
          </a:prstGeom>
        </p:spPr>
      </p:pic>
      <p:pic>
        <p:nvPicPr>
          <p:cNvPr id="5" name="Picture 4" descr="185144_RV_BC_diff_rj172.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74870" y="1304462"/>
            <a:ext cx="4952825" cy="3577041"/>
          </a:xfrm>
          <a:prstGeom prst="rect">
            <a:avLst/>
          </a:prstGeom>
        </p:spPr>
      </p:pic>
      <p:sp>
        <p:nvSpPr>
          <p:cNvPr id="8" name="TextBox 7"/>
          <p:cNvSpPr txBox="1"/>
          <p:nvPr/>
        </p:nvSpPr>
        <p:spPr>
          <a:xfrm>
            <a:off x="1062766"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069229" y="3405183"/>
            <a:ext cx="1562968" cy="307777"/>
          </a:xfrm>
          <a:prstGeom prst="rect">
            <a:avLst/>
          </a:prstGeom>
          <a:solidFill>
            <a:schemeClr val="bg1"/>
          </a:solidFill>
        </p:spPr>
        <p:txBody>
          <a:bodyPr wrap="square" rtlCol="0">
            <a:spAutoFit/>
          </a:bodyPr>
          <a:lstStyle/>
          <a:p>
            <a:r>
              <a:rPr lang="en-US" dirty="0" smtClean="0"/>
              <a:t>RMS = 2.56 m/s</a:t>
            </a:r>
            <a:endParaRPr lang="en-US" dirty="0"/>
          </a:p>
        </p:txBody>
      </p:sp>
      <p:sp>
        <p:nvSpPr>
          <p:cNvPr id="10" name="TextBox 9"/>
          <p:cNvSpPr txBox="1"/>
          <p:nvPr/>
        </p:nvSpPr>
        <p:spPr>
          <a:xfrm>
            <a:off x="1062766" y="567319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1" name="TextBox 10"/>
          <p:cNvSpPr txBox="1"/>
          <p:nvPr/>
        </p:nvSpPr>
        <p:spPr>
          <a:xfrm>
            <a:off x="1069229" y="6034826"/>
            <a:ext cx="1562968" cy="307777"/>
          </a:xfrm>
          <a:prstGeom prst="rect">
            <a:avLst/>
          </a:prstGeom>
          <a:solidFill>
            <a:schemeClr val="bg1"/>
          </a:solidFill>
        </p:spPr>
        <p:txBody>
          <a:bodyPr wrap="square" rtlCol="0">
            <a:spAutoFit/>
          </a:bodyPr>
          <a:lstStyle/>
          <a:p>
            <a:r>
              <a:rPr lang="en-US" dirty="0" smtClean="0"/>
              <a:t>RMS = 2.41 m/s</a:t>
            </a:r>
            <a:endParaRPr lang="en-US" dirty="0"/>
          </a:p>
        </p:txBody>
      </p:sp>
      <p:sp>
        <p:nvSpPr>
          <p:cNvPr id="12" name="TextBox 11"/>
          <p:cNvSpPr txBox="1"/>
          <p:nvPr/>
        </p:nvSpPr>
        <p:spPr>
          <a:xfrm>
            <a:off x="5238653" y="3516695"/>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13" name="TextBox 12"/>
          <p:cNvSpPr txBox="1"/>
          <p:nvPr/>
        </p:nvSpPr>
        <p:spPr>
          <a:xfrm>
            <a:off x="5257689" y="3890905"/>
            <a:ext cx="1562968" cy="307777"/>
          </a:xfrm>
          <a:prstGeom prst="rect">
            <a:avLst/>
          </a:prstGeom>
          <a:solidFill>
            <a:schemeClr val="bg1"/>
          </a:solidFill>
        </p:spPr>
        <p:txBody>
          <a:bodyPr wrap="square" rtlCol="0">
            <a:spAutoFit/>
          </a:bodyPr>
          <a:lstStyle/>
          <a:p>
            <a:r>
              <a:rPr lang="en-US" dirty="0" smtClean="0"/>
              <a:t>RMS = 1.27 m/s</a:t>
            </a:r>
            <a:endParaRPr lang="en-US" dirty="0"/>
          </a:p>
        </p:txBody>
      </p:sp>
      <p:sp>
        <p:nvSpPr>
          <p:cNvPr id="6" name="TextBox 5"/>
          <p:cNvSpPr txBox="1"/>
          <p:nvPr/>
        </p:nvSpPr>
        <p:spPr>
          <a:xfrm>
            <a:off x="3680037" y="5103804"/>
            <a:ext cx="5676161" cy="1446550"/>
          </a:xfrm>
          <a:prstGeom prst="rect">
            <a:avLst/>
          </a:prstGeom>
          <a:noFill/>
        </p:spPr>
        <p:txBody>
          <a:bodyPr wrap="square" rtlCol="0">
            <a:spAutoFit/>
          </a:bodyPr>
          <a:lstStyle/>
          <a:p>
            <a:pPr algn="ctr"/>
            <a:r>
              <a:rPr lang="en-US" sz="2000" dirty="0">
                <a:latin typeface="Helvetica"/>
                <a:cs typeface="Helvetica"/>
              </a:rPr>
              <a:t>u</a:t>
            </a:r>
            <a:r>
              <a:rPr lang="en-US" sz="2000" dirty="0" smtClean="0">
                <a:latin typeface="Helvetica"/>
                <a:cs typeface="Helvetica"/>
              </a:rPr>
              <a:t>sing a cleaned stellar template</a:t>
            </a:r>
          </a:p>
          <a:p>
            <a:pPr algn="ctr"/>
            <a:r>
              <a:rPr lang="en-US" sz="2800" dirty="0" smtClean="0">
                <a:latin typeface="Helvetica"/>
                <a:cs typeface="Helvetica"/>
              </a:rPr>
              <a:t>+</a:t>
            </a:r>
            <a:endParaRPr lang="en-US" sz="2800" dirty="0">
              <a:latin typeface="Helvetica"/>
              <a:cs typeface="Helvetica"/>
            </a:endParaRPr>
          </a:p>
          <a:p>
            <a:pPr algn="ctr"/>
            <a:r>
              <a:rPr lang="en-US" sz="2000" dirty="0" smtClean="0">
                <a:latin typeface="Helvetica"/>
                <a:cs typeface="Helvetica"/>
              </a:rPr>
              <a:t>modeling </a:t>
            </a:r>
            <a:r>
              <a:rPr lang="en-US" sz="2000" dirty="0" err="1" smtClean="0">
                <a:latin typeface="Helvetica"/>
                <a:cs typeface="Helvetica"/>
              </a:rPr>
              <a:t>tellurics</a:t>
            </a:r>
            <a:r>
              <a:rPr lang="en-US" sz="2000" dirty="0" smtClean="0">
                <a:latin typeface="Helvetica"/>
                <a:cs typeface="Helvetica"/>
              </a:rPr>
              <a:t> in the epoch spectra</a:t>
            </a:r>
          </a:p>
          <a:p>
            <a:pPr algn="ctr"/>
            <a:r>
              <a:rPr lang="en-US" sz="2000" dirty="0" smtClean="0">
                <a:solidFill>
                  <a:schemeClr val="bg2"/>
                </a:solidFill>
                <a:latin typeface="Helvetica"/>
                <a:cs typeface="Helvetica"/>
              </a:rPr>
              <a:t>(proof-of-concept run)</a:t>
            </a:r>
            <a:endParaRPr lang="en-US" sz="2000" dirty="0">
              <a:solidFill>
                <a:schemeClr val="bg2"/>
              </a:solidFill>
              <a:latin typeface="Helvetica"/>
              <a:cs typeface="Helvetica"/>
            </a:endParaRPr>
          </a:p>
        </p:txBody>
      </p:sp>
      <p:cxnSp>
        <p:nvCxnSpPr>
          <p:cNvPr id="14" name="Straight Arrow Connector 13"/>
          <p:cNvCxnSpPr/>
          <p:nvPr/>
        </p:nvCxnSpPr>
        <p:spPr>
          <a:xfrm flipH="1" flipV="1">
            <a:off x="3680037" y="5399443"/>
            <a:ext cx="933611" cy="2737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30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800"/>
            <a:ext cx="9144000" cy="6731540"/>
          </a:xfrm>
          <a:prstGeom prst="rect">
            <a:avLst/>
          </a:prstGeom>
        </p:spPr>
      </p:pic>
    </p:spTree>
    <p:extLst>
      <p:ext uri="{BB962C8B-B14F-4D97-AF65-F5344CB8AC3E}">
        <p14:creationId xmlns:p14="http://schemas.microsoft.com/office/powerpoint/2010/main" val="28992140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02866"/>
            <a:ext cx="9144000" cy="3547906"/>
          </a:xfrm>
          <a:prstGeom prst="rect">
            <a:avLst/>
          </a:prstGeom>
        </p:spPr>
      </p:pic>
    </p:spTree>
    <p:extLst>
      <p:ext uri="{BB962C8B-B14F-4D97-AF65-F5344CB8AC3E}">
        <p14:creationId xmlns:p14="http://schemas.microsoft.com/office/powerpoint/2010/main" val="21072777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9049094" cy="6858000"/>
          </a:xfrm>
          <a:prstGeom prst="rect">
            <a:avLst/>
          </a:prstGeom>
        </p:spPr>
      </p:pic>
    </p:spTree>
    <p:extLst>
      <p:ext uri="{BB962C8B-B14F-4D97-AF65-F5344CB8AC3E}">
        <p14:creationId xmlns:p14="http://schemas.microsoft.com/office/powerpoint/2010/main" val="9421165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00"/>
            <a:ext cx="9144000" cy="4303059"/>
          </a:xfrm>
          <a:prstGeom prst="rect">
            <a:avLst/>
          </a:prstGeom>
        </p:spPr>
      </p:pic>
    </p:spTree>
    <p:extLst>
      <p:ext uri="{BB962C8B-B14F-4D97-AF65-F5344CB8AC3E}">
        <p14:creationId xmlns:p14="http://schemas.microsoft.com/office/powerpoint/2010/main" val="32149888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8900"/>
            <a:ext cx="9144000" cy="6670935"/>
          </a:xfrm>
          <a:prstGeom prst="rect">
            <a:avLst/>
          </a:prstGeom>
        </p:spPr>
      </p:pic>
    </p:spTree>
    <p:extLst>
      <p:ext uri="{BB962C8B-B14F-4D97-AF65-F5344CB8AC3E}">
        <p14:creationId xmlns:p14="http://schemas.microsoft.com/office/powerpoint/2010/main" val="26621356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800" y="279400"/>
            <a:ext cx="8775700" cy="6299200"/>
          </a:xfrm>
          <a:prstGeom prst="rect">
            <a:avLst/>
          </a:prstGeom>
        </p:spPr>
      </p:pic>
    </p:spTree>
    <p:extLst>
      <p:ext uri="{BB962C8B-B14F-4D97-AF65-F5344CB8AC3E}">
        <p14:creationId xmlns:p14="http://schemas.microsoft.com/office/powerpoint/2010/main" val="20973688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00" y="0"/>
            <a:ext cx="8140791" cy="6858000"/>
          </a:xfrm>
          <a:prstGeom prst="rect">
            <a:avLst/>
          </a:prstGeom>
        </p:spPr>
      </p:pic>
    </p:spTree>
    <p:extLst>
      <p:ext uri="{BB962C8B-B14F-4D97-AF65-F5344CB8AC3E}">
        <p14:creationId xmlns:p14="http://schemas.microsoft.com/office/powerpoint/2010/main" val="39195990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 y="0"/>
            <a:ext cx="8726433" cy="6858000"/>
          </a:xfrm>
          <a:prstGeom prst="rect">
            <a:avLst/>
          </a:prstGeom>
        </p:spPr>
      </p:pic>
    </p:spTree>
    <p:extLst>
      <p:ext uri="{BB962C8B-B14F-4D97-AF65-F5344CB8AC3E}">
        <p14:creationId xmlns:p14="http://schemas.microsoft.com/office/powerpoint/2010/main" val="38684698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 y="203200"/>
            <a:ext cx="8877300" cy="6438900"/>
          </a:xfrm>
          <a:prstGeom prst="rect">
            <a:avLst/>
          </a:prstGeom>
        </p:spPr>
      </p:pic>
    </p:spTree>
    <p:extLst>
      <p:ext uri="{BB962C8B-B14F-4D97-AF65-F5344CB8AC3E}">
        <p14:creationId xmlns:p14="http://schemas.microsoft.com/office/powerpoint/2010/main" val="338705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3643" y="5103254"/>
            <a:ext cx="6591843" cy="646331"/>
          </a:xfrm>
          <a:prstGeom prst="rect">
            <a:avLst/>
          </a:prstGeom>
          <a:noFill/>
        </p:spPr>
        <p:txBody>
          <a:bodyPr wrap="none" rtlCol="0">
            <a:spAutoFit/>
          </a:bodyPr>
          <a:lstStyle/>
          <a:p>
            <a:r>
              <a:rPr lang="en-US" sz="3600" b="1" dirty="0" smtClean="0">
                <a:solidFill>
                  <a:schemeClr val="accent6">
                    <a:lumMod val="50000"/>
                  </a:schemeClr>
                </a:solidFill>
                <a:latin typeface="Helvetica"/>
                <a:cs typeface="Helvetica"/>
              </a:rPr>
              <a:t>get the most out of </a:t>
            </a:r>
            <a:r>
              <a:rPr lang="en-US" sz="3600" b="1" dirty="0" smtClean="0">
                <a:solidFill>
                  <a:srgbClr val="9E4934"/>
                </a:solidFill>
                <a:latin typeface="Helvetica"/>
                <a:cs typeface="Helvetica"/>
              </a:rPr>
              <a:t>HET/HRS</a:t>
            </a:r>
          </a:p>
        </p:txBody>
      </p:sp>
      <p:sp>
        <p:nvSpPr>
          <p:cNvPr id="6" name="TextBox 5"/>
          <p:cNvSpPr txBox="1"/>
          <p:nvPr/>
        </p:nvSpPr>
        <p:spPr>
          <a:xfrm>
            <a:off x="613643" y="3041151"/>
            <a:ext cx="5624531" cy="2062103"/>
          </a:xfrm>
          <a:prstGeom prst="rect">
            <a:avLst/>
          </a:prstGeom>
          <a:noFill/>
        </p:spPr>
        <p:txBody>
          <a:bodyPr wrap="none" rtlCol="0">
            <a:spAutoFit/>
          </a:bodyPr>
          <a:lstStyle/>
          <a:p>
            <a:r>
              <a:rPr lang="en-US" sz="3200" dirty="0" smtClean="0">
                <a:solidFill>
                  <a:schemeClr val="accent4">
                    <a:lumMod val="50000"/>
                  </a:schemeClr>
                </a:solidFill>
                <a:latin typeface="Helvetica Light"/>
                <a:cs typeface="Helvetica Light"/>
              </a:rPr>
              <a:t>3 m/s</a:t>
            </a:r>
          </a:p>
          <a:p>
            <a:r>
              <a:rPr lang="en-US" sz="3200" dirty="0" smtClean="0">
                <a:solidFill>
                  <a:schemeClr val="accent4">
                    <a:lumMod val="50000"/>
                  </a:schemeClr>
                </a:solidFill>
                <a:latin typeface="Helvetica Light"/>
                <a:cs typeface="Helvetica Light"/>
              </a:rPr>
              <a:t>fiber-fed</a:t>
            </a:r>
          </a:p>
          <a:p>
            <a:r>
              <a:rPr lang="en-US" sz="3200" dirty="0" smtClean="0">
                <a:solidFill>
                  <a:schemeClr val="accent4">
                    <a:lumMod val="50000"/>
                  </a:schemeClr>
                </a:solidFill>
                <a:latin typeface="Helvetica Light"/>
                <a:cs typeface="Helvetica Light"/>
              </a:rPr>
              <a:t>being upgraded now</a:t>
            </a:r>
          </a:p>
          <a:p>
            <a:r>
              <a:rPr lang="en-US" sz="3200" dirty="0" smtClean="0">
                <a:solidFill>
                  <a:schemeClr val="accent2">
                    <a:lumMod val="75000"/>
                  </a:schemeClr>
                </a:solidFill>
                <a:latin typeface="Helvetica"/>
                <a:cs typeface="Helvetica"/>
              </a:rPr>
              <a:t>&gt; 10 years </a:t>
            </a:r>
            <a:r>
              <a:rPr lang="en-US" sz="3200" dirty="0" smtClean="0">
                <a:solidFill>
                  <a:schemeClr val="accent4">
                    <a:lumMod val="50000"/>
                  </a:schemeClr>
                </a:solidFill>
                <a:latin typeface="Helvetica Light"/>
                <a:cs typeface="Helvetica Light"/>
              </a:rPr>
              <a:t>of precise RV data</a:t>
            </a:r>
            <a:endParaRPr lang="en-US" sz="3200" dirty="0">
              <a:solidFill>
                <a:schemeClr val="accent4">
                  <a:lumMod val="50000"/>
                </a:schemeClr>
              </a:solidFill>
              <a:latin typeface="Helvetica Light"/>
              <a:cs typeface="Helvetica Light"/>
            </a:endParaRPr>
          </a:p>
        </p:txBody>
      </p:sp>
    </p:spTree>
    <p:extLst>
      <p:ext uri="{BB962C8B-B14F-4D97-AF65-F5344CB8AC3E}">
        <p14:creationId xmlns:p14="http://schemas.microsoft.com/office/powerpoint/2010/main" val="320896554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32742"/>
            <a:ext cx="5259032" cy="5994937"/>
          </a:xfrm>
          <a:prstGeom prst="rect">
            <a:avLst/>
          </a:prstGeom>
        </p:spPr>
      </p:pic>
      <p:sp>
        <p:nvSpPr>
          <p:cNvPr id="4" name="TextBox 3"/>
          <p:cNvSpPr txBox="1"/>
          <p:nvPr/>
        </p:nvSpPr>
        <p:spPr>
          <a:xfrm>
            <a:off x="236322" y="150457"/>
            <a:ext cx="4792298" cy="584776"/>
          </a:xfrm>
          <a:prstGeom prst="rect">
            <a:avLst/>
          </a:prstGeom>
          <a:noFill/>
        </p:spPr>
        <p:txBody>
          <a:bodyPr wrap="none" rtlCol="0">
            <a:spAutoFit/>
          </a:bodyPr>
          <a:lstStyle/>
          <a:p>
            <a:r>
              <a:rPr lang="en-US" sz="3200" b="1" dirty="0" smtClean="0">
                <a:solidFill>
                  <a:srgbClr val="693122"/>
                </a:solidFill>
                <a:latin typeface="Helvetica"/>
                <a:cs typeface="Helvetica"/>
              </a:rPr>
              <a:t>discovery of HD 37605c</a:t>
            </a:r>
            <a:endParaRPr lang="en-US" sz="3200" b="1" dirty="0">
              <a:solidFill>
                <a:srgbClr val="693122"/>
              </a:solidFill>
              <a:latin typeface="Helvetica"/>
              <a:cs typeface="Helvetica"/>
            </a:endParaRPr>
          </a:p>
        </p:txBody>
      </p:sp>
      <p:sp>
        <p:nvSpPr>
          <p:cNvPr id="5" name="TextBox 4"/>
          <p:cNvSpPr txBox="1"/>
          <p:nvPr/>
        </p:nvSpPr>
        <p:spPr>
          <a:xfrm>
            <a:off x="6837917" y="6465365"/>
            <a:ext cx="2294619" cy="400110"/>
          </a:xfrm>
          <a:prstGeom prst="rect">
            <a:avLst/>
          </a:prstGeom>
          <a:noFill/>
        </p:spPr>
        <p:txBody>
          <a:bodyPr wrap="none" rtlCol="0">
            <a:spAutoFit/>
          </a:bodyPr>
          <a:lstStyle/>
          <a:p>
            <a:r>
              <a:rPr lang="en-US" sz="2000" dirty="0" smtClean="0">
                <a:solidFill>
                  <a:srgbClr val="7F7F7F"/>
                </a:solidFill>
                <a:latin typeface="Helvetica"/>
                <a:cs typeface="Helvetica"/>
              </a:rPr>
              <a:t>Wang et al. (2012)</a:t>
            </a:r>
          </a:p>
        </p:txBody>
      </p:sp>
    </p:spTree>
    <p:extLst>
      <p:ext uri="{BB962C8B-B14F-4D97-AF65-F5344CB8AC3E}">
        <p14:creationId xmlns:p14="http://schemas.microsoft.com/office/powerpoint/2010/main" val="42911035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32742"/>
            <a:ext cx="5259032" cy="5994937"/>
          </a:xfrm>
          <a:prstGeom prst="rect">
            <a:avLst/>
          </a:prstGeom>
        </p:spPr>
      </p:pic>
      <p:sp>
        <p:nvSpPr>
          <p:cNvPr id="4" name="TextBox 3"/>
          <p:cNvSpPr txBox="1"/>
          <p:nvPr/>
        </p:nvSpPr>
        <p:spPr>
          <a:xfrm>
            <a:off x="236322" y="150457"/>
            <a:ext cx="4792298" cy="584776"/>
          </a:xfrm>
          <a:prstGeom prst="rect">
            <a:avLst/>
          </a:prstGeom>
          <a:noFill/>
        </p:spPr>
        <p:txBody>
          <a:bodyPr wrap="none" rtlCol="0">
            <a:spAutoFit/>
          </a:bodyPr>
          <a:lstStyle/>
          <a:p>
            <a:r>
              <a:rPr lang="en-US" sz="3200" b="1" dirty="0" smtClean="0">
                <a:solidFill>
                  <a:srgbClr val="693122"/>
                </a:solidFill>
                <a:latin typeface="Helvetica"/>
                <a:cs typeface="Helvetica"/>
              </a:rPr>
              <a:t>discovery of HD 37605c</a:t>
            </a:r>
            <a:endParaRPr lang="en-US" sz="3200" b="1" dirty="0">
              <a:solidFill>
                <a:srgbClr val="693122"/>
              </a:solidFill>
              <a:latin typeface="Helvetica"/>
              <a:cs typeface="Helvetica"/>
            </a:endParaRPr>
          </a:p>
        </p:txBody>
      </p:sp>
      <p:sp>
        <p:nvSpPr>
          <p:cNvPr id="5" name="TextBox 4"/>
          <p:cNvSpPr txBox="1"/>
          <p:nvPr/>
        </p:nvSpPr>
        <p:spPr>
          <a:xfrm>
            <a:off x="6837917" y="6465365"/>
            <a:ext cx="2294619" cy="400110"/>
          </a:xfrm>
          <a:prstGeom prst="rect">
            <a:avLst/>
          </a:prstGeom>
          <a:noFill/>
        </p:spPr>
        <p:txBody>
          <a:bodyPr wrap="none" rtlCol="0">
            <a:spAutoFit/>
          </a:bodyPr>
          <a:lstStyle/>
          <a:p>
            <a:r>
              <a:rPr lang="en-US" sz="2000" dirty="0" smtClean="0">
                <a:solidFill>
                  <a:srgbClr val="7F7F7F"/>
                </a:solidFill>
                <a:latin typeface="Helvetica"/>
                <a:cs typeface="Helvetica"/>
              </a:rPr>
              <a:t>Wang et al. (2012)</a:t>
            </a:r>
          </a:p>
        </p:txBody>
      </p:sp>
      <p:sp>
        <p:nvSpPr>
          <p:cNvPr id="6" name="TextBox 5"/>
          <p:cNvSpPr txBox="1"/>
          <p:nvPr/>
        </p:nvSpPr>
        <p:spPr>
          <a:xfrm>
            <a:off x="4060268" y="5536097"/>
            <a:ext cx="416111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3600" b="1" dirty="0" smtClean="0">
                <a:solidFill>
                  <a:schemeClr val="bg1"/>
                </a:solidFill>
                <a:latin typeface="Helvetica"/>
                <a:cs typeface="Helvetica"/>
              </a:rPr>
              <a:t>why only 3-5 m/s?</a:t>
            </a:r>
            <a:endParaRPr lang="en-US" sz="3600" b="1" dirty="0">
              <a:solidFill>
                <a:schemeClr val="bg1"/>
              </a:solidFill>
              <a:latin typeface="Helvetica"/>
              <a:cs typeface="Helvetica"/>
            </a:endParaRPr>
          </a:p>
        </p:txBody>
      </p:sp>
    </p:spTree>
    <p:extLst>
      <p:ext uri="{BB962C8B-B14F-4D97-AF65-F5344CB8AC3E}">
        <p14:creationId xmlns:p14="http://schemas.microsoft.com/office/powerpoint/2010/main" val="10832513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984214"/>
            <a:ext cx="2911188" cy="3283589"/>
          </a:xfrm>
        </p:spPr>
        <p:txBody>
          <a:bodyPr/>
          <a:lstStyle/>
          <a:p>
            <a:r>
              <a:rPr lang="en-US" sz="3400" dirty="0" smtClean="0">
                <a:solidFill>
                  <a:schemeClr val="accent5">
                    <a:lumMod val="50000"/>
                  </a:schemeClr>
                </a:solidFill>
              </a:rPr>
              <a:t>temperature stabilization was an issue</a:t>
            </a:r>
            <a:endParaRPr lang="en-US" sz="34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3797369" y="441788"/>
            <a:ext cx="4974610" cy="6074524"/>
          </a:xfrm>
          <a:prstGeom prst="rect">
            <a:avLst/>
          </a:prstGeom>
        </p:spPr>
      </p:pic>
    </p:spTree>
    <p:extLst>
      <p:ext uri="{BB962C8B-B14F-4D97-AF65-F5344CB8AC3E}">
        <p14:creationId xmlns:p14="http://schemas.microsoft.com/office/powerpoint/2010/main" val="3803852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2" name="TextBox 1"/>
          <p:cNvSpPr txBox="1"/>
          <p:nvPr/>
        </p:nvSpPr>
        <p:spPr>
          <a:xfrm>
            <a:off x="6416215" y="3648576"/>
            <a:ext cx="1629773" cy="830997"/>
          </a:xfrm>
          <a:prstGeom prst="rect">
            <a:avLst/>
          </a:prstGeom>
          <a:noFill/>
        </p:spPr>
        <p:txBody>
          <a:bodyPr wrap="none" rtlCol="0">
            <a:spAutoFit/>
          </a:bodyPr>
          <a:lstStyle/>
          <a:p>
            <a:r>
              <a:rPr lang="en-US" sz="3600" b="1" dirty="0" smtClean="0">
                <a:solidFill>
                  <a:srgbClr val="9E4934"/>
                </a:solidFill>
              </a:rPr>
              <a:t>IP</a:t>
            </a:r>
          </a:p>
          <a:p>
            <a:r>
              <a:rPr lang="en-US" sz="1200" b="1" dirty="0">
                <a:solidFill>
                  <a:srgbClr val="9E4934"/>
                </a:solidFill>
              </a:rPr>
              <a:t>I</a:t>
            </a:r>
            <a:r>
              <a:rPr lang="en-US" sz="1200" b="1" dirty="0" smtClean="0">
                <a:solidFill>
                  <a:srgbClr val="9E4934"/>
                </a:solidFill>
              </a:rPr>
              <a:t>nstrumental Profile</a:t>
            </a:r>
            <a:endParaRPr lang="en-US" sz="1200" b="1" dirty="0">
              <a:solidFill>
                <a:srgbClr val="9E4934"/>
              </a:solidFill>
            </a:endParaRPr>
          </a:p>
        </p:txBody>
      </p:sp>
    </p:spTree>
    <p:extLst>
      <p:ext uri="{BB962C8B-B14F-4D97-AF65-F5344CB8AC3E}">
        <p14:creationId xmlns:p14="http://schemas.microsoft.com/office/powerpoint/2010/main" val="366075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5099173" cy="3781349"/>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4182876" y="3340003"/>
            <a:ext cx="5002539" cy="3531803"/>
          </a:xfrm>
          <a:prstGeom prst="rect">
            <a:avLst/>
          </a:prstGeom>
        </p:spPr>
      </p:pic>
      <p:sp>
        <p:nvSpPr>
          <p:cNvPr id="2" name="TextBox 1"/>
          <p:cNvSpPr txBox="1"/>
          <p:nvPr/>
        </p:nvSpPr>
        <p:spPr>
          <a:xfrm>
            <a:off x="5245851" y="220891"/>
            <a:ext cx="3175120" cy="1723549"/>
          </a:xfrm>
          <a:prstGeom prst="rect">
            <a:avLst/>
          </a:prstGeom>
          <a:noFill/>
        </p:spPr>
        <p:txBody>
          <a:bodyPr wrap="square" rtlCol="0">
            <a:spAutoFit/>
          </a:bodyPr>
          <a:lstStyle/>
          <a:p>
            <a:r>
              <a:rPr lang="en-US" sz="3200" b="1" dirty="0" smtClean="0">
                <a:solidFill>
                  <a:schemeClr val="accent6">
                    <a:lumMod val="50000"/>
                  </a:schemeClr>
                </a:solidFill>
                <a:latin typeface="Helvetica Neue"/>
                <a:cs typeface="Helvetica Neue"/>
              </a:rPr>
              <a:t>Keck/HIRES</a:t>
            </a:r>
          </a:p>
          <a:p>
            <a:endParaRPr lang="en-US" sz="1000" dirty="0">
              <a:solidFill>
                <a:schemeClr val="accent6">
                  <a:lumMod val="50000"/>
                </a:schemeClr>
              </a:solidFill>
              <a:latin typeface="Helvetica"/>
              <a:cs typeface="Helvetica"/>
            </a:endParaRPr>
          </a:p>
          <a:p>
            <a:r>
              <a:rPr lang="en-US" sz="3200" dirty="0" smtClean="0">
                <a:solidFill>
                  <a:srgbClr val="008000"/>
                </a:solidFill>
                <a:latin typeface="Helvetica"/>
                <a:cs typeface="Helvetica"/>
              </a:rPr>
              <a:t>iodine atlas </a:t>
            </a:r>
            <a:r>
              <a:rPr lang="en-US" sz="3200" dirty="0" smtClean="0">
                <a:solidFill>
                  <a:schemeClr val="accent6">
                    <a:lumMod val="50000"/>
                  </a:schemeClr>
                </a:solidFill>
                <a:latin typeface="Helvetica"/>
                <a:cs typeface="Helvetica"/>
              </a:rPr>
              <a:t>fits observation well</a:t>
            </a:r>
            <a:endParaRPr lang="en-US" sz="3200" dirty="0">
              <a:solidFill>
                <a:schemeClr val="accent6">
                  <a:lumMod val="50000"/>
                </a:schemeClr>
              </a:solidFill>
              <a:latin typeface="Helvetica"/>
              <a:cs typeface="Helvetica"/>
            </a:endParaRPr>
          </a:p>
        </p:txBody>
      </p:sp>
      <p:sp>
        <p:nvSpPr>
          <p:cNvPr id="5" name="TextBox 4"/>
          <p:cNvSpPr txBox="1"/>
          <p:nvPr/>
        </p:nvSpPr>
        <p:spPr>
          <a:xfrm>
            <a:off x="815035" y="4804934"/>
            <a:ext cx="3175120" cy="1723549"/>
          </a:xfrm>
          <a:prstGeom prst="rect">
            <a:avLst/>
          </a:prstGeom>
          <a:noFill/>
        </p:spPr>
        <p:txBody>
          <a:bodyPr wrap="square" rtlCol="0">
            <a:spAutoFit/>
          </a:bodyPr>
          <a:lstStyle/>
          <a:p>
            <a:pPr algn="r"/>
            <a:r>
              <a:rPr lang="en-US" sz="3200" b="1" dirty="0" smtClean="0">
                <a:solidFill>
                  <a:schemeClr val="accent6">
                    <a:lumMod val="50000"/>
                  </a:schemeClr>
                </a:solidFill>
                <a:latin typeface="Helvetica Neue"/>
                <a:cs typeface="Helvetica Neue"/>
              </a:rPr>
              <a:t>HET/HRS</a:t>
            </a:r>
          </a:p>
          <a:p>
            <a:pPr algn="r"/>
            <a:endParaRPr lang="en-US" sz="1000" dirty="0" smtClean="0">
              <a:solidFill>
                <a:schemeClr val="accent6">
                  <a:lumMod val="50000"/>
                </a:schemeClr>
              </a:solidFill>
            </a:endParaRPr>
          </a:p>
          <a:p>
            <a:pPr algn="r"/>
            <a:r>
              <a:rPr lang="en-US" sz="3200" dirty="0" smtClean="0">
                <a:solidFill>
                  <a:srgbClr val="008000"/>
                </a:solidFill>
              </a:rPr>
              <a:t>iodine atlas </a:t>
            </a:r>
            <a:r>
              <a:rPr lang="en-US" sz="3200" dirty="0" smtClean="0">
                <a:solidFill>
                  <a:schemeClr val="accent6">
                    <a:lumMod val="50000"/>
                  </a:schemeClr>
                </a:solidFill>
              </a:rPr>
              <a:t>does </a:t>
            </a:r>
            <a:r>
              <a:rPr lang="en-US" sz="3200" b="1" dirty="0" smtClean="0">
                <a:solidFill>
                  <a:schemeClr val="accent1">
                    <a:lumMod val="75000"/>
                  </a:schemeClr>
                </a:solidFill>
              </a:rPr>
              <a:t>NOT</a:t>
            </a:r>
            <a:r>
              <a:rPr lang="en-US" sz="3200" dirty="0" smtClean="0">
                <a:solidFill>
                  <a:schemeClr val="accent6">
                    <a:lumMod val="50000"/>
                  </a:schemeClr>
                </a:solidFill>
              </a:rPr>
              <a:t> fit</a:t>
            </a:r>
            <a:endParaRPr lang="en-US" sz="3200" dirty="0">
              <a:solidFill>
                <a:schemeClr val="accent6">
                  <a:lumMod val="50000"/>
                </a:schemeClr>
              </a:solidFill>
            </a:endParaRPr>
          </a:p>
        </p:txBody>
      </p:sp>
    </p:spTree>
    <p:extLst>
      <p:ext uri="{BB962C8B-B14F-4D97-AF65-F5344CB8AC3E}">
        <p14:creationId xmlns:p14="http://schemas.microsoft.com/office/powerpoint/2010/main" val="18631865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p>
        </p:txBody>
      </p:sp>
    </p:spTree>
    <p:extLst>
      <p:ext uri="{BB962C8B-B14F-4D97-AF65-F5344CB8AC3E}">
        <p14:creationId xmlns:p14="http://schemas.microsoft.com/office/powerpoint/2010/main" val="85448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6045" y="55222"/>
            <a:ext cx="4477955" cy="3805514"/>
          </a:xfrm>
          <a:prstGeom prst="rect">
            <a:avLst/>
          </a:prstGeom>
        </p:spPr>
      </p:pic>
      <p:sp>
        <p:nvSpPr>
          <p:cNvPr id="2" name="TextBox 1"/>
          <p:cNvSpPr txBox="1"/>
          <p:nvPr/>
        </p:nvSpPr>
        <p:spPr>
          <a:xfrm>
            <a:off x="207073" y="4169326"/>
            <a:ext cx="7211318" cy="1569660"/>
          </a:xfrm>
          <a:prstGeom prst="rect">
            <a:avLst/>
          </a:prstGeom>
          <a:noFill/>
        </p:spPr>
        <p:txBody>
          <a:bodyPr wrap="square" rtlCol="0">
            <a:spAutoFit/>
          </a:bodyPr>
          <a:lstStyle/>
          <a:p>
            <a:r>
              <a:rPr lang="en-US" sz="3200" dirty="0" smtClean="0">
                <a:solidFill>
                  <a:schemeClr val="accent5">
                    <a:lumMod val="50000"/>
                  </a:schemeClr>
                </a:solidFill>
                <a:latin typeface="Helvetica Neue Bold Condensed"/>
                <a:cs typeface="Helvetica Neue Bold Condensed"/>
              </a:rPr>
              <a:t>On Detecting New </a:t>
            </a:r>
            <a:r>
              <a:rPr lang="en-US" sz="3200" dirty="0" smtClean="0">
                <a:solidFill>
                  <a:srgbClr val="FF0000"/>
                </a:solidFill>
                <a:latin typeface="Helvetica Neue Bold Condensed"/>
                <a:cs typeface="Helvetica Neue Bold Condensed"/>
              </a:rPr>
              <a:t>Words</a:t>
            </a:r>
            <a:r>
              <a:rPr lang="en-US" sz="3200" dirty="0" smtClean="0">
                <a:solidFill>
                  <a:schemeClr val="accent5">
                    <a:lumMod val="50000"/>
                  </a:schemeClr>
                </a:solidFill>
                <a:latin typeface="Helvetica Neue Bold Condensed"/>
                <a:cs typeface="Helvetica Neue Bold Condensed"/>
              </a:rPr>
              <a:t>:</a:t>
            </a:r>
          </a:p>
          <a:p>
            <a:r>
              <a:rPr lang="en-US" sz="3200" dirty="0" smtClean="0">
                <a:solidFill>
                  <a:schemeClr val="accent5">
                    <a:lumMod val="50000"/>
                  </a:schemeClr>
                </a:solidFill>
                <a:latin typeface="Helvetica Neue Bold Condensed"/>
                <a:cs typeface="Helvetica Neue Bold Condensed"/>
              </a:rPr>
              <a:t>The Art of Precise Doppler Spectroscopy</a:t>
            </a:r>
          </a:p>
          <a:p>
            <a:r>
              <a:rPr lang="en-US" sz="3200" dirty="0" smtClean="0">
                <a:solidFill>
                  <a:schemeClr val="accent5">
                    <a:lumMod val="50000"/>
                  </a:schemeClr>
                </a:solidFill>
                <a:latin typeface="Helvetica Neue Bold Condensed"/>
                <a:cs typeface="Helvetica Neue Bold Condensed"/>
              </a:rPr>
              <a:t>Using Iodine Cells</a:t>
            </a:r>
            <a:endParaRPr lang="en-US" sz="3200" dirty="0">
              <a:solidFill>
                <a:schemeClr val="accent5">
                  <a:lumMod val="50000"/>
                </a:schemeClr>
              </a:solidFill>
              <a:latin typeface="Helvetica Neue Bold Condensed"/>
              <a:cs typeface="Helvetica Neue Bold Condensed"/>
            </a:endParaRPr>
          </a:p>
        </p:txBody>
      </p:sp>
      <p:sp>
        <p:nvSpPr>
          <p:cNvPr id="3" name="TextBox 2"/>
          <p:cNvSpPr txBox="1"/>
          <p:nvPr/>
        </p:nvSpPr>
        <p:spPr>
          <a:xfrm>
            <a:off x="193268" y="5795027"/>
            <a:ext cx="3331232" cy="1034129"/>
          </a:xfrm>
          <a:prstGeom prst="rect">
            <a:avLst/>
          </a:prstGeom>
          <a:noFill/>
        </p:spPr>
        <p:txBody>
          <a:bodyPr wrap="none" rtlCol="0">
            <a:spAutoFit/>
          </a:bodyPr>
          <a:lstStyle/>
          <a:p>
            <a:pPr>
              <a:lnSpc>
                <a:spcPct val="120000"/>
              </a:lnSpc>
            </a:pPr>
            <a:r>
              <a:rPr lang="en-US" sz="1800" dirty="0">
                <a:solidFill>
                  <a:schemeClr val="accent5">
                    <a:lumMod val="75000"/>
                  </a:schemeClr>
                </a:solidFill>
                <a:latin typeface="Helvetica Neue Medium"/>
                <a:cs typeface="Helvetica Neue Medium"/>
              </a:rPr>
              <a:t>Sharon Xuesong Wang </a:t>
            </a:r>
          </a:p>
          <a:p>
            <a:pPr>
              <a:lnSpc>
                <a:spcPct val="120000"/>
              </a:lnSpc>
            </a:pPr>
            <a:r>
              <a:rPr lang="en-US" sz="1800" dirty="0" smtClean="0">
                <a:solidFill>
                  <a:schemeClr val="accent5">
                    <a:lumMod val="75000"/>
                  </a:schemeClr>
                </a:solidFill>
                <a:latin typeface="Helvetica Neue Light"/>
                <a:cs typeface="Helvetica Neue Light"/>
              </a:rPr>
              <a:t>Thesis Advisor: Jason T. Wright</a:t>
            </a:r>
            <a:endParaRPr lang="en-US" sz="1800" dirty="0">
              <a:solidFill>
                <a:schemeClr val="accent5">
                  <a:lumMod val="75000"/>
                </a:schemeClr>
              </a:solidFill>
              <a:latin typeface="Helvetica Neue Light"/>
              <a:cs typeface="Helvetica Neue Light"/>
            </a:endParaRPr>
          </a:p>
          <a:p>
            <a:endParaRPr lang="en-US" sz="400" dirty="0">
              <a:solidFill>
                <a:schemeClr val="accent5">
                  <a:lumMod val="75000"/>
                </a:schemeClr>
              </a:solidFill>
              <a:latin typeface="Helvetica Neue Light"/>
              <a:cs typeface="Helvetica Neue Light"/>
            </a:endParaRPr>
          </a:p>
          <a:p>
            <a:r>
              <a:rPr lang="en-US" dirty="0" smtClean="0">
                <a:solidFill>
                  <a:schemeClr val="accent5">
                    <a:lumMod val="75000"/>
                  </a:schemeClr>
                </a:solidFill>
                <a:latin typeface="Helvetica Neue Light"/>
                <a:cs typeface="Helvetica Neue Light"/>
              </a:rPr>
              <a:t>Thesis Defense, May 31, 2016</a:t>
            </a:r>
            <a:endParaRPr lang="en-US" sz="1800" dirty="0">
              <a:solidFill>
                <a:schemeClr val="accent5">
                  <a:lumMod val="75000"/>
                </a:schemeClr>
              </a:solidFill>
              <a:latin typeface="Helvetica Neue Light"/>
              <a:cs typeface="Helvetica Neue Light"/>
            </a:endParaRPr>
          </a:p>
        </p:txBody>
      </p:sp>
      <p:cxnSp>
        <p:nvCxnSpPr>
          <p:cNvPr id="6" name="Straight Connector 5"/>
          <p:cNvCxnSpPr/>
          <p:nvPr/>
        </p:nvCxnSpPr>
        <p:spPr>
          <a:xfrm>
            <a:off x="207072" y="5766598"/>
            <a:ext cx="8489995" cy="0"/>
          </a:xfrm>
          <a:prstGeom prst="line">
            <a:avLst/>
          </a:prstGeom>
          <a:ln w="38100" cmpd="sng"/>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1561478" y="3037264"/>
            <a:ext cx="4933515" cy="1242510"/>
            <a:chOff x="1262916" y="2940622"/>
            <a:chExt cx="4302522" cy="920114"/>
          </a:xfrm>
        </p:grpSpPr>
        <p:pic>
          <p:nvPicPr>
            <p:cNvPr id="9" name="Picture 8" descr="bc_sim_01.eps"/>
            <p:cNvPicPr>
              <a:picLocks noChangeAspect="1"/>
            </p:cNvPicPr>
            <p:nvPr/>
          </p:nvPicPr>
          <p:blipFill rotWithShape="1">
            <a:blip r:embed="rId4" cstate="print">
              <a:extLst>
                <a:ext uri="{28A0092B-C50C-407E-A947-70E740481C1C}">
                  <a14:useLocalDpi xmlns:a14="http://schemas.microsoft.com/office/drawing/2010/main"/>
                </a:ext>
              </a:extLst>
            </a:blip>
            <a:srcRect l="11945" t="50633" r="8613" b="16712"/>
            <a:stretch/>
          </p:blipFill>
          <p:spPr>
            <a:xfrm>
              <a:off x="1262916" y="2940622"/>
              <a:ext cx="4302522" cy="920114"/>
            </a:xfrm>
            <a:prstGeom prst="rect">
              <a:avLst/>
            </a:prstGeom>
            <a:ln>
              <a:noFill/>
            </a:ln>
          </p:spPr>
        </p:pic>
        <p:sp>
          <p:nvSpPr>
            <p:cNvPr id="10" name="TextBox 9"/>
            <p:cNvSpPr txBox="1"/>
            <p:nvPr/>
          </p:nvSpPr>
          <p:spPr>
            <a:xfrm>
              <a:off x="1446305" y="3553253"/>
              <a:ext cx="1494132" cy="307483"/>
            </a:xfrm>
            <a:prstGeom prst="rect">
              <a:avLst/>
            </a:prstGeom>
            <a:solidFill>
              <a:srgbClr val="FFFFFF"/>
            </a:solidFill>
          </p:spPr>
          <p:txBody>
            <a:bodyPr wrap="square" rtlCol="0">
              <a:spAutoFit/>
            </a:bodyPr>
            <a:lstStyle/>
            <a:p>
              <a:r>
                <a:rPr lang="en-US" dirty="0" smtClean="0"/>
                <a:t>         </a:t>
              </a:r>
              <a:endParaRPr lang="en-US" dirty="0"/>
            </a:p>
          </p:txBody>
        </p:sp>
      </p:grpSp>
    </p:spTree>
    <p:extLst>
      <p:ext uri="{BB962C8B-B14F-4D97-AF65-F5344CB8AC3E}">
        <p14:creationId xmlns:p14="http://schemas.microsoft.com/office/powerpoint/2010/main" val="29279962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Tree>
    <p:extLst>
      <p:ext uri="{BB962C8B-B14F-4D97-AF65-F5344CB8AC3E}">
        <p14:creationId xmlns:p14="http://schemas.microsoft.com/office/powerpoint/2010/main" val="3501660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reduction is probably fine</a:t>
            </a:r>
            <a:endParaRPr lang="en-US" dirty="0"/>
          </a:p>
        </p:txBody>
      </p:sp>
      <p:pic>
        <p:nvPicPr>
          <p:cNvPr id="3" name="Picture 2"/>
          <p:cNvPicPr>
            <a:picLocks noChangeAspect="1"/>
          </p:cNvPicPr>
          <p:nvPr/>
        </p:nvPicPr>
        <p:blipFill>
          <a:blip r:embed="rId2"/>
          <a:stretch>
            <a:fillRect/>
          </a:stretch>
        </p:blipFill>
        <p:spPr>
          <a:xfrm>
            <a:off x="0" y="2000953"/>
            <a:ext cx="9144000" cy="3487179"/>
          </a:xfrm>
          <a:prstGeom prst="rect">
            <a:avLst/>
          </a:prstGeom>
        </p:spPr>
      </p:pic>
    </p:spTree>
    <p:extLst>
      <p:ext uri="{BB962C8B-B14F-4D97-AF65-F5344CB8AC3E}">
        <p14:creationId xmlns:p14="http://schemas.microsoft.com/office/powerpoint/2010/main" val="29070431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6" name="Oval 5"/>
          <p:cNvSpPr/>
          <p:nvPr/>
        </p:nvSpPr>
        <p:spPr>
          <a:xfrm>
            <a:off x="6541086" y="3906174"/>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p>
        </p:txBody>
      </p:sp>
    </p:spTree>
    <p:extLst>
      <p:ext uri="{BB962C8B-B14F-4D97-AF65-F5344CB8AC3E}">
        <p14:creationId xmlns:p14="http://schemas.microsoft.com/office/powerpoint/2010/main" val="112611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different IP functions are equally bad and don’t converge</a:t>
            </a:r>
            <a:endParaRPr lang="en-US" sz="3200" dirty="0"/>
          </a:p>
        </p:txBody>
      </p:sp>
      <p:pic>
        <p:nvPicPr>
          <p:cNvPr id="3" name="Picture 2"/>
          <p:cNvPicPr>
            <a:picLocks noChangeAspect="1"/>
          </p:cNvPicPr>
          <p:nvPr/>
        </p:nvPicPr>
        <p:blipFill>
          <a:blip r:embed="rId2"/>
          <a:stretch>
            <a:fillRect/>
          </a:stretch>
        </p:blipFill>
        <p:spPr>
          <a:xfrm>
            <a:off x="1072444" y="1515434"/>
            <a:ext cx="7032978" cy="5308697"/>
          </a:xfrm>
          <a:prstGeom prst="rect">
            <a:avLst/>
          </a:prstGeom>
        </p:spPr>
      </p:pic>
    </p:spTree>
    <p:extLst>
      <p:ext uri="{BB962C8B-B14F-4D97-AF65-F5344CB8AC3E}">
        <p14:creationId xmlns:p14="http://schemas.microsoft.com/office/powerpoint/2010/main" val="9870620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p>
        </p:txBody>
      </p:sp>
    </p:spTree>
    <p:extLst>
      <p:ext uri="{BB962C8B-B14F-4D97-AF65-F5344CB8AC3E}">
        <p14:creationId xmlns:p14="http://schemas.microsoft.com/office/powerpoint/2010/main" val="286293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smtClean="0"/>
              <a:t>Fourier Transform Spectrograph (FTS)</a:t>
            </a:r>
            <a:endParaRPr lang="en" sz="3200" dirty="0"/>
          </a:p>
        </p:txBody>
      </p:sp>
      <p:sp>
        <p:nvSpPr>
          <p:cNvPr id="2" name="Rectangle 1"/>
          <p:cNvSpPr/>
          <p:nvPr/>
        </p:nvSpPr>
        <p:spPr>
          <a:xfrm>
            <a:off x="4985896" y="6550223"/>
            <a:ext cx="4158104" cy="307777"/>
          </a:xfrm>
          <a:prstGeom prst="rect">
            <a:avLst/>
          </a:prstGeom>
        </p:spPr>
        <p:txBody>
          <a:bodyPr wrap="square">
            <a:spAutoFit/>
          </a:bodyPr>
          <a:lstStyle/>
          <a:p>
            <a:r>
              <a:rPr lang="en-US" dirty="0" smtClean="0">
                <a:solidFill>
                  <a:schemeClr val="tx1">
                    <a:lumMod val="50000"/>
                    <a:lumOff val="50000"/>
                  </a:schemeClr>
                </a:solidFill>
              </a:rPr>
              <a:t>image credit </a:t>
            </a:r>
            <a:r>
              <a:rPr lang="en-US" dirty="0" err="1" smtClean="0">
                <a:solidFill>
                  <a:schemeClr val="tx1">
                    <a:lumMod val="50000"/>
                    <a:lumOff val="50000"/>
                  </a:schemeClr>
                </a:solidFill>
              </a:rPr>
              <a:t>Stigmatella</a:t>
            </a:r>
            <a:r>
              <a:rPr lang="en-US" dirty="0" smtClean="0">
                <a:solidFill>
                  <a:schemeClr val="tx1">
                    <a:lumMod val="50000"/>
                    <a:lumOff val="50000"/>
                  </a:schemeClr>
                </a:solidFill>
              </a:rPr>
              <a:t> </a:t>
            </a:r>
            <a:r>
              <a:rPr lang="en-US" dirty="0" err="1" smtClean="0">
                <a:solidFill>
                  <a:schemeClr val="tx1">
                    <a:lumMod val="50000"/>
                    <a:lumOff val="50000"/>
                  </a:schemeClr>
                </a:solidFill>
              </a:rPr>
              <a:t>aurantiaca</a:t>
            </a:r>
            <a:r>
              <a:rPr lang="en-US" dirty="0" smtClean="0">
                <a:solidFill>
                  <a:schemeClr val="tx1">
                    <a:lumMod val="50000"/>
                    <a:lumOff val="50000"/>
                  </a:schemeClr>
                </a:solidFill>
              </a:rPr>
              <a:t> from </a:t>
            </a:r>
            <a:r>
              <a:rPr lang="en-US" dirty="0" err="1" smtClean="0">
                <a:solidFill>
                  <a:schemeClr val="tx1">
                    <a:lumMod val="50000"/>
                    <a:lumOff val="50000"/>
                  </a:schemeClr>
                </a:solidFill>
              </a:rPr>
              <a:t>wikipedia</a:t>
            </a:r>
            <a:endParaRPr lang="en-US" dirty="0">
              <a:solidFill>
                <a:schemeClr val="tx1">
                  <a:lumMod val="50000"/>
                  <a:lumOff val="50000"/>
                </a:schemeClr>
              </a:solidFill>
            </a:endParaRPr>
          </a:p>
        </p:txBody>
      </p:sp>
      <p:pic>
        <p:nvPicPr>
          <p:cNvPr id="3" name="Picture 2" descr="Fourier_transform_spectr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4836" y="2249716"/>
            <a:ext cx="4148667" cy="3872797"/>
          </a:xfrm>
          <a:prstGeom prst="rect">
            <a:avLst/>
          </a:prstGeom>
        </p:spPr>
      </p:pic>
      <p:sp>
        <p:nvSpPr>
          <p:cNvPr id="4" name="TextBox 3"/>
          <p:cNvSpPr txBox="1"/>
          <p:nvPr/>
        </p:nvSpPr>
        <p:spPr>
          <a:xfrm>
            <a:off x="457200" y="1411115"/>
            <a:ext cx="6728424" cy="400110"/>
          </a:xfrm>
          <a:prstGeom prst="rect">
            <a:avLst/>
          </a:prstGeom>
          <a:noFill/>
        </p:spPr>
        <p:txBody>
          <a:bodyPr wrap="none" rtlCol="0">
            <a:spAutoFit/>
          </a:bodyPr>
          <a:lstStyle/>
          <a:p>
            <a:r>
              <a:rPr lang="en-US" sz="2000" dirty="0">
                <a:latin typeface="Helvetica"/>
                <a:cs typeface="Helvetica"/>
              </a:rPr>
              <a:t>p</a:t>
            </a:r>
            <a:r>
              <a:rPr lang="en-US" sz="2000" dirty="0" smtClean="0">
                <a:latin typeface="Helvetica"/>
                <a:cs typeface="Helvetica"/>
              </a:rPr>
              <a:t>rovides high-resolution, wavelength calibrated spectrum.</a:t>
            </a:r>
            <a:endParaRPr lang="en-US" sz="2000" dirty="0">
              <a:latin typeface="Helvetica"/>
              <a:cs typeface="Helvetica"/>
            </a:endParaRPr>
          </a:p>
        </p:txBody>
      </p:sp>
    </p:spTree>
    <p:extLst>
      <p:ext uri="{BB962C8B-B14F-4D97-AF65-F5344CB8AC3E}">
        <p14:creationId xmlns:p14="http://schemas.microsoft.com/office/powerpoint/2010/main" val="1139242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a:solidFill>
                  <a:schemeClr val="accent6">
                    <a:lumMod val="50000"/>
                  </a:schemeClr>
                </a:solidFill>
              </a:rPr>
              <a:t>t</a:t>
            </a:r>
            <a:r>
              <a:rPr lang="en-US" sz="3200" dirty="0" smtClean="0">
                <a:solidFill>
                  <a:schemeClr val="accent6">
                    <a:lumMod val="50000"/>
                  </a:schemeClr>
                </a:solidFill>
              </a:rPr>
              <a:t>wo FTS scans of HET/HRS cell </a:t>
            </a:r>
            <a:br>
              <a:rPr lang="en-US" sz="3200" dirty="0" smtClean="0">
                <a:solidFill>
                  <a:schemeClr val="accent6">
                    <a:lumMod val="50000"/>
                  </a:schemeClr>
                </a:solidFill>
              </a:rPr>
            </a:br>
            <a:r>
              <a:rPr lang="en-US" sz="3200" dirty="0" smtClean="0">
                <a:solidFill>
                  <a:schemeClr val="accent6">
                    <a:lumMod val="50000"/>
                  </a:schemeClr>
                </a:solidFill>
              </a:rPr>
              <a:t>show significant differences</a:t>
            </a:r>
            <a:endParaRPr lang="en" sz="3200" dirty="0">
              <a:solidFill>
                <a:schemeClr val="accent6">
                  <a:lumMod val="50000"/>
                </a:schemeClr>
              </a:solidFill>
            </a:endParaRPr>
          </a:p>
        </p:txBody>
      </p:sp>
      <p:grpSp>
        <p:nvGrpSpPr>
          <p:cNvPr id="2" name="Group 1"/>
          <p:cNvGrpSpPr/>
          <p:nvPr/>
        </p:nvGrpSpPr>
        <p:grpSpPr>
          <a:xfrm>
            <a:off x="1516942" y="2022593"/>
            <a:ext cx="5774267" cy="4237629"/>
            <a:chOff x="1516942" y="2022593"/>
            <a:chExt cx="5774267" cy="4237629"/>
          </a:xfrm>
        </p:grpSpPr>
        <p:pic>
          <p:nvPicPr>
            <p:cNvPr id="3" name="Picture 2"/>
            <p:cNvPicPr>
              <a:picLocks noChangeAspect="1"/>
            </p:cNvPicPr>
            <p:nvPr/>
          </p:nvPicPr>
          <p:blipFill>
            <a:blip r:embed="rId3"/>
            <a:stretch>
              <a:fillRect/>
            </a:stretch>
          </p:blipFill>
          <p:spPr>
            <a:xfrm>
              <a:off x="1516942" y="2022593"/>
              <a:ext cx="5774267" cy="3911600"/>
            </a:xfrm>
            <a:prstGeom prst="rect">
              <a:avLst/>
            </a:prstGeom>
          </p:spPr>
        </p:pic>
        <p:sp>
          <p:nvSpPr>
            <p:cNvPr id="4" name="TextBox 3"/>
            <p:cNvSpPr txBox="1"/>
            <p:nvPr/>
          </p:nvSpPr>
          <p:spPr>
            <a:xfrm>
              <a:off x="2088444" y="5860112"/>
              <a:ext cx="1884976"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1993 @ KPNO</a:t>
              </a:r>
              <a:endParaRPr lang="en-US" sz="2000" dirty="0">
                <a:solidFill>
                  <a:schemeClr val="tx1">
                    <a:lumMod val="65000"/>
                    <a:lumOff val="35000"/>
                  </a:schemeClr>
                </a:solidFill>
                <a:latin typeface="Helvetica"/>
                <a:cs typeface="Helvetica"/>
              </a:endParaRPr>
            </a:p>
          </p:txBody>
        </p:sp>
        <p:sp>
          <p:nvSpPr>
            <p:cNvPr id="7" name="TextBox 6"/>
            <p:cNvSpPr txBox="1"/>
            <p:nvPr/>
          </p:nvSpPr>
          <p:spPr>
            <a:xfrm>
              <a:off x="4975277" y="5860112"/>
              <a:ext cx="1742334"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2011 @ NIST</a:t>
              </a:r>
              <a:endParaRPr lang="en-US" sz="2000" dirty="0">
                <a:solidFill>
                  <a:schemeClr val="tx1">
                    <a:lumMod val="65000"/>
                    <a:lumOff val="35000"/>
                  </a:schemeClr>
                </a:solidFill>
                <a:latin typeface="Helvetica"/>
                <a:cs typeface="Helvetica"/>
              </a:endParaRPr>
            </a:p>
          </p:txBody>
        </p:sp>
        <p:pic>
          <p:nvPicPr>
            <p:cNvPr id="5" name="Picture 4"/>
            <p:cNvPicPr>
              <a:picLocks noChangeAspect="1"/>
            </p:cNvPicPr>
            <p:nvPr/>
          </p:nvPicPr>
          <p:blipFill>
            <a:blip r:embed="rId4"/>
            <a:stretch>
              <a:fillRect/>
            </a:stretch>
          </p:blipFill>
          <p:spPr>
            <a:xfrm>
              <a:off x="1646300" y="2233151"/>
              <a:ext cx="5541431" cy="2903293"/>
            </a:xfrm>
            <a:prstGeom prst="rect">
              <a:avLst/>
            </a:prstGeom>
          </p:spPr>
        </p:pic>
      </p:grpSp>
    </p:spTree>
    <p:extLst>
      <p:ext uri="{BB962C8B-B14F-4D97-AF65-F5344CB8AC3E}">
        <p14:creationId xmlns:p14="http://schemas.microsoft.com/office/powerpoint/2010/main" val="35466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NIST FTS is “wrong”?</a:t>
            </a:r>
            <a:endParaRPr lang="en-US" dirty="0"/>
          </a:p>
        </p:txBody>
      </p:sp>
      <p:pic>
        <p:nvPicPr>
          <p:cNvPr id="6" name="Picture 5"/>
          <p:cNvPicPr>
            <a:picLocks noChangeAspect="1"/>
          </p:cNvPicPr>
          <p:nvPr/>
        </p:nvPicPr>
        <p:blipFill>
          <a:blip r:embed="rId2"/>
          <a:stretch>
            <a:fillRect/>
          </a:stretch>
        </p:blipFill>
        <p:spPr>
          <a:xfrm>
            <a:off x="911121" y="1630040"/>
            <a:ext cx="7156099" cy="4953507"/>
          </a:xfrm>
          <a:prstGeom prst="rect">
            <a:avLst/>
          </a:prstGeom>
        </p:spPr>
      </p:pic>
    </p:spTree>
    <p:extLst>
      <p:ext uri="{BB962C8B-B14F-4D97-AF65-F5344CB8AC3E}">
        <p14:creationId xmlns:p14="http://schemas.microsoft.com/office/powerpoint/2010/main" val="7195226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2951" y="1066775"/>
            <a:ext cx="3465369" cy="2619364"/>
          </a:xfrm>
          <a:prstGeom prst="rect">
            <a:avLst/>
          </a:prstGeom>
        </p:spPr>
      </p:pic>
      <p:sp>
        <p:nvSpPr>
          <p:cNvPr id="11" name="TextBox 10"/>
          <p:cNvSpPr txBox="1"/>
          <p:nvPr/>
        </p:nvSpPr>
        <p:spPr>
          <a:xfrm>
            <a:off x="1449512" y="303723"/>
            <a:ext cx="1880443" cy="523220"/>
          </a:xfrm>
          <a:prstGeom prst="rect">
            <a:avLst/>
          </a:prstGeom>
          <a:noFill/>
        </p:spPr>
        <p:txBody>
          <a:bodyPr wrap="none" rtlCol="0">
            <a:spAutoFit/>
          </a:bodyPr>
          <a:lstStyle/>
          <a:p>
            <a:r>
              <a:rPr lang="en-US" sz="2800" b="1" dirty="0">
                <a:solidFill>
                  <a:srgbClr val="9E4934"/>
                </a:solidFill>
                <a:latin typeface="Helvetica"/>
                <a:cs typeface="Helvetica"/>
              </a:rPr>
              <a:t>q</a:t>
            </a:r>
            <a:r>
              <a:rPr lang="en-US" sz="2800" b="1" dirty="0" smtClean="0">
                <a:solidFill>
                  <a:srgbClr val="9E4934"/>
                </a:solidFill>
                <a:latin typeface="Helvetica"/>
                <a:cs typeface="Helvetica"/>
              </a:rPr>
              <a:t>uestions</a:t>
            </a:r>
            <a:endParaRPr lang="en-US" sz="2800" b="1" dirty="0">
              <a:solidFill>
                <a:srgbClr val="9E4934"/>
              </a:solidFill>
              <a:latin typeface="Helvetica"/>
              <a:cs typeface="Helvetica"/>
            </a:endParaRPr>
          </a:p>
        </p:txBody>
      </p:sp>
      <p:sp>
        <p:nvSpPr>
          <p:cNvPr id="12" name="TextBox 11"/>
          <p:cNvSpPr txBox="1"/>
          <p:nvPr/>
        </p:nvSpPr>
        <p:spPr>
          <a:xfrm>
            <a:off x="5812397" y="304257"/>
            <a:ext cx="1621833" cy="523220"/>
          </a:xfrm>
          <a:prstGeom prst="rect">
            <a:avLst/>
          </a:prstGeom>
          <a:noFill/>
        </p:spPr>
        <p:txBody>
          <a:bodyPr wrap="none" rtlCol="0">
            <a:spAutoFit/>
          </a:bodyPr>
          <a:lstStyle/>
          <a:p>
            <a:r>
              <a:rPr lang="en-US" sz="2800" b="1" dirty="0">
                <a:solidFill>
                  <a:srgbClr val="9E4934"/>
                </a:solidFill>
                <a:latin typeface="Helvetica"/>
                <a:cs typeface="Helvetica"/>
              </a:rPr>
              <a:t>a</a:t>
            </a:r>
            <a:r>
              <a:rPr lang="en-US" sz="2800" b="1" dirty="0" smtClean="0">
                <a:solidFill>
                  <a:srgbClr val="9E4934"/>
                </a:solidFill>
                <a:latin typeface="Helvetica"/>
                <a:cs typeface="Helvetica"/>
              </a:rPr>
              <a:t>nswers</a:t>
            </a:r>
            <a:endParaRPr lang="en-US" sz="2800" b="1" dirty="0">
              <a:solidFill>
                <a:srgbClr val="9E4934"/>
              </a:solidFill>
              <a:latin typeface="Helvetica"/>
              <a:cs typeface="Helvetica"/>
            </a:endParaRPr>
          </a:p>
        </p:txBody>
      </p:sp>
      <p:grpSp>
        <p:nvGrpSpPr>
          <p:cNvPr id="17" name="Group 16"/>
          <p:cNvGrpSpPr/>
          <p:nvPr/>
        </p:nvGrpSpPr>
        <p:grpSpPr>
          <a:xfrm>
            <a:off x="407282" y="3851801"/>
            <a:ext cx="3946425" cy="2731746"/>
            <a:chOff x="434892" y="3851801"/>
            <a:chExt cx="3946425" cy="2731746"/>
          </a:xfrm>
        </p:grpSpPr>
        <p:pic>
          <p:nvPicPr>
            <p:cNvPr id="9" name="Picture 8"/>
            <p:cNvPicPr>
              <a:picLocks noChangeAspect="1"/>
            </p:cNvPicPr>
            <p:nvPr/>
          </p:nvPicPr>
          <p:blipFill>
            <a:blip r:embed="rId3"/>
            <a:stretch>
              <a:fillRect/>
            </a:stretch>
          </p:blipFill>
          <p:spPr>
            <a:xfrm>
              <a:off x="434892" y="3851801"/>
              <a:ext cx="3946425" cy="2731746"/>
            </a:xfrm>
            <a:prstGeom prst="rect">
              <a:avLst/>
            </a:prstGeom>
          </p:spPr>
        </p:pic>
        <p:sp>
          <p:nvSpPr>
            <p:cNvPr id="10" name="TextBox 9"/>
            <p:cNvSpPr txBox="1"/>
            <p:nvPr/>
          </p:nvSpPr>
          <p:spPr>
            <a:xfrm>
              <a:off x="1449510" y="4070924"/>
              <a:ext cx="697840" cy="369332"/>
            </a:xfrm>
            <a:prstGeom prst="rect">
              <a:avLst/>
            </a:prstGeom>
            <a:noFill/>
          </p:spPr>
          <p:txBody>
            <a:bodyPr wrap="none" rtlCol="0">
              <a:spAutoFit/>
            </a:bodyPr>
            <a:lstStyle/>
            <a:p>
              <a:r>
                <a:rPr lang="en-US" sz="1800" dirty="0" smtClean="0">
                  <a:solidFill>
                    <a:srgbClr val="008000"/>
                  </a:solidFill>
                  <a:latin typeface="Helvetica"/>
                  <a:cs typeface="Helvetica"/>
                </a:rPr>
                <a:t>Keck</a:t>
              </a:r>
              <a:endParaRPr lang="en-US" sz="1800" dirty="0">
                <a:solidFill>
                  <a:srgbClr val="008000"/>
                </a:solidFill>
                <a:latin typeface="Helvetica"/>
                <a:cs typeface="Helvetica"/>
              </a:endParaRPr>
            </a:p>
          </p:txBody>
        </p:sp>
        <p:sp>
          <p:nvSpPr>
            <p:cNvPr id="14" name="TextBox 13"/>
            <p:cNvSpPr txBox="1"/>
            <p:nvPr/>
          </p:nvSpPr>
          <p:spPr>
            <a:xfrm>
              <a:off x="2609661" y="5077634"/>
              <a:ext cx="710463" cy="369332"/>
            </a:xfrm>
            <a:prstGeom prst="rect">
              <a:avLst/>
            </a:prstGeom>
            <a:noFill/>
          </p:spPr>
          <p:txBody>
            <a:bodyPr wrap="none" rtlCol="0">
              <a:spAutoFit/>
            </a:bodyPr>
            <a:lstStyle/>
            <a:p>
              <a:r>
                <a:rPr lang="en-US" sz="1800" dirty="0" smtClean="0">
                  <a:solidFill>
                    <a:srgbClr val="FF0000"/>
                  </a:solidFill>
                  <a:latin typeface="Helvetica"/>
                  <a:cs typeface="Helvetica"/>
                </a:rPr>
                <a:t>NIST</a:t>
              </a:r>
              <a:endParaRPr lang="en-US" sz="1800" dirty="0">
                <a:solidFill>
                  <a:srgbClr val="FF0000"/>
                </a:solidFill>
                <a:latin typeface="Helvetica"/>
                <a:cs typeface="Helvetica"/>
              </a:endParaRPr>
            </a:p>
          </p:txBody>
        </p:sp>
        <p:sp>
          <p:nvSpPr>
            <p:cNvPr id="15" name="TextBox 14"/>
            <p:cNvSpPr txBox="1"/>
            <p:nvPr/>
          </p:nvSpPr>
          <p:spPr>
            <a:xfrm>
              <a:off x="2309413" y="4352537"/>
              <a:ext cx="838841" cy="369332"/>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KPNO</a:t>
              </a:r>
              <a:endParaRPr lang="en-US" sz="1800" dirty="0">
                <a:solidFill>
                  <a:schemeClr val="tx1">
                    <a:lumMod val="75000"/>
                    <a:lumOff val="25000"/>
                  </a:schemeClr>
                </a:solidFill>
                <a:latin typeface="Helvetica"/>
                <a:cs typeface="Helvetica"/>
              </a:endParaRPr>
            </a:p>
          </p:txBody>
        </p:sp>
        <p:sp>
          <p:nvSpPr>
            <p:cNvPr id="16" name="Rectangle 15"/>
            <p:cNvSpPr/>
            <p:nvPr/>
          </p:nvSpPr>
          <p:spPr>
            <a:xfrm>
              <a:off x="2471072" y="4056818"/>
              <a:ext cx="1587560" cy="3831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extBox 1"/>
          <p:cNvSpPr txBox="1"/>
          <p:nvPr/>
        </p:nvSpPr>
        <p:spPr>
          <a:xfrm>
            <a:off x="6307666" y="1580445"/>
            <a:ext cx="576337" cy="861774"/>
          </a:xfrm>
          <a:prstGeom prst="rect">
            <a:avLst/>
          </a:prstGeom>
          <a:noFill/>
        </p:spPr>
        <p:txBody>
          <a:bodyPr wrap="none" rtlCol="0">
            <a:spAutoFit/>
          </a:bodyPr>
          <a:lstStyle/>
          <a:p>
            <a:r>
              <a:rPr lang="en-US" sz="5000" b="1" dirty="0" smtClean="0">
                <a:solidFill>
                  <a:schemeClr val="accent1">
                    <a:lumMod val="75000"/>
                  </a:schemeClr>
                </a:solidFill>
                <a:latin typeface="Helvetica"/>
                <a:cs typeface="Helvetica"/>
              </a:rPr>
              <a:t>?</a:t>
            </a:r>
            <a:endParaRPr lang="en-US" sz="5000" b="1" dirty="0">
              <a:solidFill>
                <a:schemeClr val="accent1">
                  <a:lumMod val="75000"/>
                </a:schemeClr>
              </a:solidFill>
              <a:latin typeface="Helvetica"/>
              <a:cs typeface="Helvetica"/>
            </a:endParaRPr>
          </a:p>
        </p:txBody>
      </p:sp>
      <p:sp>
        <p:nvSpPr>
          <p:cNvPr id="20" name="TextBox 19"/>
          <p:cNvSpPr txBox="1"/>
          <p:nvPr/>
        </p:nvSpPr>
        <p:spPr>
          <a:xfrm>
            <a:off x="6307666" y="4444082"/>
            <a:ext cx="576337" cy="861774"/>
          </a:xfrm>
          <a:prstGeom prst="rect">
            <a:avLst/>
          </a:prstGeom>
          <a:noFill/>
        </p:spPr>
        <p:txBody>
          <a:bodyPr wrap="none" rtlCol="0">
            <a:spAutoFit/>
          </a:bodyPr>
          <a:lstStyle/>
          <a:p>
            <a:r>
              <a:rPr lang="en-US" sz="5000" b="1" dirty="0" smtClean="0">
                <a:solidFill>
                  <a:schemeClr val="accent1">
                    <a:lumMod val="75000"/>
                  </a:schemeClr>
                </a:solidFill>
                <a:latin typeface="Helvetica"/>
                <a:cs typeface="Helvetica"/>
              </a:rPr>
              <a:t>?</a:t>
            </a:r>
            <a:endParaRPr lang="en-US" sz="5000" b="1"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77010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a:solidFill>
                  <a:schemeClr val="accent4">
                    <a:lumMod val="50000"/>
                  </a:schemeClr>
                </a:solidFill>
              </a:rPr>
              <a:t>t</a:t>
            </a:r>
            <a:r>
              <a:rPr lang="en-US" sz="3200" dirty="0" smtClean="0">
                <a:solidFill>
                  <a:schemeClr val="accent4">
                    <a:lumMod val="50000"/>
                  </a:schemeClr>
                </a:solidFill>
              </a:rPr>
              <a:t>he     perfect </a:t>
            </a:r>
            <a:r>
              <a:rPr lang="en-US" sz="3200" dirty="0" err="1" smtClean="0">
                <a:solidFill>
                  <a:schemeClr val="accent4">
                    <a:lumMod val="50000"/>
                  </a:schemeClr>
                </a:solidFill>
              </a:rPr>
              <a:t>echelle</a:t>
            </a:r>
            <a:r>
              <a:rPr lang="en-US" sz="3200" dirty="0" smtClean="0">
                <a:solidFill>
                  <a:schemeClr val="accent4">
                    <a:lumMod val="50000"/>
                  </a:schemeClr>
                </a:solidFill>
              </a:rPr>
              <a:t> spectrograph for validating FTS scans</a:t>
            </a:r>
            <a:endParaRPr lang="en" sz="3200" dirty="0">
              <a:solidFill>
                <a:schemeClr val="accent4">
                  <a:lumMod val="50000"/>
                </a:schemeClr>
              </a:solidFill>
            </a:endParaRPr>
          </a:p>
        </p:txBody>
      </p:sp>
      <p:sp>
        <p:nvSpPr>
          <p:cNvPr id="10" name="Text Placeholder 9"/>
          <p:cNvSpPr>
            <a:spLocks noGrp="1"/>
          </p:cNvSpPr>
          <p:nvPr>
            <p:ph type="body" idx="1"/>
          </p:nvPr>
        </p:nvSpPr>
        <p:spPr>
          <a:xfrm>
            <a:off x="1322682" y="1995312"/>
            <a:ext cx="6457244" cy="4166541"/>
          </a:xfrm>
        </p:spPr>
        <p:txBody>
          <a:bodyPr/>
          <a:lstStyle/>
          <a:p>
            <a:r>
              <a:rPr lang="en-US" sz="4000" b="1" dirty="0" err="1" smtClean="0">
                <a:solidFill>
                  <a:schemeClr val="accent6">
                    <a:lumMod val="50000"/>
                  </a:schemeClr>
                </a:solidFill>
              </a:rPr>
              <a:t>Tull</a:t>
            </a:r>
            <a:r>
              <a:rPr lang="en-US" sz="4000" b="1" dirty="0" smtClean="0">
                <a:solidFill>
                  <a:schemeClr val="accent6">
                    <a:lumMod val="50000"/>
                  </a:schemeClr>
                </a:solidFill>
              </a:rPr>
              <a:t> Spectrograph</a:t>
            </a:r>
          </a:p>
          <a:p>
            <a:endParaRPr lang="en-US" dirty="0">
              <a:solidFill>
                <a:schemeClr val="accent6">
                  <a:lumMod val="50000"/>
                </a:schemeClr>
              </a:solidFill>
            </a:endParaRPr>
          </a:p>
          <a:p>
            <a:r>
              <a:rPr lang="en-US" dirty="0" smtClean="0">
                <a:solidFill>
                  <a:schemeClr val="accent6">
                    <a:lumMod val="50000"/>
                  </a:schemeClr>
                </a:solidFill>
              </a:rPr>
              <a:t>Resolution ~ 500,000</a:t>
            </a:r>
          </a:p>
          <a:p>
            <a:endParaRPr lang="en-US" sz="2000" dirty="0" smtClean="0">
              <a:solidFill>
                <a:schemeClr val="accent6">
                  <a:lumMod val="50000"/>
                </a:schemeClr>
              </a:solidFill>
            </a:endParaRPr>
          </a:p>
          <a:p>
            <a:r>
              <a:rPr lang="en-US" sz="2000" dirty="0" smtClean="0">
                <a:solidFill>
                  <a:schemeClr val="accent6"/>
                </a:solidFill>
              </a:rPr>
              <a:t>TS12 setting</a:t>
            </a:r>
            <a:endParaRPr lang="en-US" sz="2000" dirty="0">
              <a:solidFill>
                <a:schemeClr val="accent6"/>
              </a:solidFill>
            </a:endParaRPr>
          </a:p>
          <a:p>
            <a:endParaRPr lang="en-US" sz="2000" dirty="0">
              <a:solidFill>
                <a:schemeClr val="accent6"/>
              </a:solidFill>
            </a:endParaRPr>
          </a:p>
          <a:p>
            <a:r>
              <a:rPr lang="en-US" sz="2000" dirty="0" err="1" smtClean="0">
                <a:solidFill>
                  <a:schemeClr val="accent6"/>
                </a:solidFill>
              </a:rPr>
              <a:t>Coudé</a:t>
            </a:r>
            <a:r>
              <a:rPr lang="en-US" sz="2000" dirty="0" smtClean="0">
                <a:solidFill>
                  <a:schemeClr val="accent6"/>
                </a:solidFill>
              </a:rPr>
              <a:t> @ McDonald 2.7-m Harlan J. Smith Telescope</a:t>
            </a:r>
          </a:p>
          <a:p>
            <a:endParaRPr lang="en-US" dirty="0">
              <a:solidFill>
                <a:schemeClr val="accent6">
                  <a:lumMod val="50000"/>
                </a:schemeClr>
              </a:solidFill>
            </a:endParaRPr>
          </a:p>
          <a:p>
            <a:r>
              <a:rPr lang="en-US" dirty="0" smtClean="0">
                <a:solidFill>
                  <a:schemeClr val="accent6">
                    <a:lumMod val="50000"/>
                  </a:schemeClr>
                </a:solidFill>
              </a:rPr>
              <a:t>2 </a:t>
            </a:r>
            <a:r>
              <a:rPr lang="en-US" dirty="0" err="1" smtClean="0">
                <a:solidFill>
                  <a:schemeClr val="accent6">
                    <a:lumMod val="50000"/>
                  </a:schemeClr>
                </a:solidFill>
              </a:rPr>
              <a:t>Å</a:t>
            </a:r>
            <a:r>
              <a:rPr lang="en-US" dirty="0" smtClean="0">
                <a:solidFill>
                  <a:schemeClr val="accent6">
                    <a:lumMod val="50000"/>
                  </a:schemeClr>
                </a:solidFill>
              </a:rPr>
              <a:t> per frame, ~ 30-60 </a:t>
            </a:r>
            <a:r>
              <a:rPr lang="en-US" dirty="0" err="1" smtClean="0">
                <a:solidFill>
                  <a:schemeClr val="accent6">
                    <a:lumMod val="50000"/>
                  </a:schemeClr>
                </a:solidFill>
              </a:rPr>
              <a:t>Å</a:t>
            </a:r>
            <a:r>
              <a:rPr lang="en-US" dirty="0" smtClean="0">
                <a:solidFill>
                  <a:schemeClr val="accent6">
                    <a:lumMod val="50000"/>
                  </a:schemeClr>
                </a:solidFill>
              </a:rPr>
              <a:t> per day</a:t>
            </a:r>
            <a:endParaRPr lang="en-US" dirty="0">
              <a:solidFill>
                <a:schemeClr val="accent6">
                  <a:lumMod val="50000"/>
                </a:schemeClr>
              </a:solidFill>
            </a:endParaRPr>
          </a:p>
        </p:txBody>
      </p:sp>
      <p:sp>
        <p:nvSpPr>
          <p:cNvPr id="4" name="TextBox 3"/>
          <p:cNvSpPr txBox="1"/>
          <p:nvPr/>
        </p:nvSpPr>
        <p:spPr>
          <a:xfrm rot="19738344">
            <a:off x="1107648" y="109657"/>
            <a:ext cx="1095172" cy="461665"/>
          </a:xfrm>
          <a:prstGeom prst="rect">
            <a:avLst/>
          </a:prstGeom>
          <a:noFill/>
        </p:spPr>
        <p:txBody>
          <a:bodyPr wrap="none" rtlCol="0">
            <a:spAutoFit/>
          </a:bodyPr>
          <a:lstStyle/>
          <a:p>
            <a:r>
              <a:rPr lang="en-US" sz="2400" dirty="0" smtClean="0">
                <a:solidFill>
                  <a:schemeClr val="accent4"/>
                </a:solidFill>
              </a:rPr>
              <a:t>almost</a:t>
            </a:r>
            <a:endParaRPr lang="en-US" sz="2400" dirty="0">
              <a:solidFill>
                <a:schemeClr val="accent4"/>
              </a:solidFill>
            </a:endParaRPr>
          </a:p>
        </p:txBody>
      </p:sp>
    </p:spTree>
    <p:extLst>
      <p:ext uri="{BB962C8B-B14F-4D97-AF65-F5344CB8AC3E}">
        <p14:creationId xmlns:p14="http://schemas.microsoft.com/office/powerpoint/2010/main" val="10374459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6045" y="55222"/>
            <a:ext cx="4477955" cy="3805514"/>
          </a:xfrm>
          <a:prstGeom prst="rect">
            <a:avLst/>
          </a:prstGeom>
        </p:spPr>
      </p:pic>
      <p:sp>
        <p:nvSpPr>
          <p:cNvPr id="2" name="TextBox 1"/>
          <p:cNvSpPr txBox="1"/>
          <p:nvPr/>
        </p:nvSpPr>
        <p:spPr>
          <a:xfrm>
            <a:off x="207073" y="4169326"/>
            <a:ext cx="7211318" cy="1569660"/>
          </a:xfrm>
          <a:prstGeom prst="rect">
            <a:avLst/>
          </a:prstGeom>
          <a:noFill/>
        </p:spPr>
        <p:txBody>
          <a:bodyPr wrap="square" rtlCol="0">
            <a:spAutoFit/>
          </a:bodyPr>
          <a:lstStyle/>
          <a:p>
            <a:r>
              <a:rPr lang="en-US" sz="3200" dirty="0" smtClean="0">
                <a:solidFill>
                  <a:schemeClr val="accent5">
                    <a:lumMod val="50000"/>
                  </a:schemeClr>
                </a:solidFill>
                <a:latin typeface="Helvetica Neue Bold Condensed"/>
                <a:cs typeface="Helvetica Neue Bold Condensed"/>
              </a:rPr>
              <a:t>On Detecting New Worlds:</a:t>
            </a:r>
          </a:p>
          <a:p>
            <a:r>
              <a:rPr lang="en-US" sz="3200" dirty="0" smtClean="0">
                <a:solidFill>
                  <a:schemeClr val="accent5">
                    <a:lumMod val="50000"/>
                  </a:schemeClr>
                </a:solidFill>
                <a:latin typeface="Helvetica Neue Bold Condensed"/>
                <a:cs typeface="Helvetica Neue Bold Condensed"/>
              </a:rPr>
              <a:t>The Art of Precise Doppler Spectroscopy</a:t>
            </a:r>
          </a:p>
          <a:p>
            <a:r>
              <a:rPr lang="en-US" sz="3200" dirty="0" smtClean="0">
                <a:solidFill>
                  <a:schemeClr val="accent5">
                    <a:lumMod val="50000"/>
                  </a:schemeClr>
                </a:solidFill>
                <a:latin typeface="Helvetica Neue Bold Condensed"/>
                <a:cs typeface="Helvetica Neue Bold Condensed"/>
              </a:rPr>
              <a:t>Using Iodine Cells</a:t>
            </a:r>
            <a:endParaRPr lang="en-US" sz="3200" dirty="0">
              <a:solidFill>
                <a:schemeClr val="accent5">
                  <a:lumMod val="50000"/>
                </a:schemeClr>
              </a:solidFill>
              <a:latin typeface="Helvetica Neue Bold Condensed"/>
              <a:cs typeface="Helvetica Neue Bold Condensed"/>
            </a:endParaRPr>
          </a:p>
        </p:txBody>
      </p:sp>
      <p:sp>
        <p:nvSpPr>
          <p:cNvPr id="3" name="TextBox 2"/>
          <p:cNvSpPr txBox="1"/>
          <p:nvPr/>
        </p:nvSpPr>
        <p:spPr>
          <a:xfrm>
            <a:off x="193268" y="5795027"/>
            <a:ext cx="3331232" cy="1034129"/>
          </a:xfrm>
          <a:prstGeom prst="rect">
            <a:avLst/>
          </a:prstGeom>
          <a:noFill/>
        </p:spPr>
        <p:txBody>
          <a:bodyPr wrap="none" rtlCol="0">
            <a:spAutoFit/>
          </a:bodyPr>
          <a:lstStyle/>
          <a:p>
            <a:pPr>
              <a:lnSpc>
                <a:spcPct val="120000"/>
              </a:lnSpc>
            </a:pPr>
            <a:r>
              <a:rPr lang="en-US" sz="1800" dirty="0">
                <a:solidFill>
                  <a:schemeClr val="accent5">
                    <a:lumMod val="75000"/>
                  </a:schemeClr>
                </a:solidFill>
                <a:latin typeface="Helvetica Neue Medium"/>
                <a:cs typeface="Helvetica Neue Medium"/>
              </a:rPr>
              <a:t>Sharon Xuesong Wang </a:t>
            </a:r>
          </a:p>
          <a:p>
            <a:pPr>
              <a:lnSpc>
                <a:spcPct val="120000"/>
              </a:lnSpc>
            </a:pPr>
            <a:r>
              <a:rPr lang="en-US" sz="1800" dirty="0" smtClean="0">
                <a:solidFill>
                  <a:schemeClr val="accent5">
                    <a:lumMod val="75000"/>
                  </a:schemeClr>
                </a:solidFill>
                <a:latin typeface="Helvetica Neue Light"/>
                <a:cs typeface="Helvetica Neue Light"/>
              </a:rPr>
              <a:t>Thesis Advisor: Jason T. Wright</a:t>
            </a:r>
            <a:endParaRPr lang="en-US" sz="1800" dirty="0">
              <a:solidFill>
                <a:schemeClr val="accent5">
                  <a:lumMod val="75000"/>
                </a:schemeClr>
              </a:solidFill>
              <a:latin typeface="Helvetica Neue Light"/>
              <a:cs typeface="Helvetica Neue Light"/>
            </a:endParaRPr>
          </a:p>
          <a:p>
            <a:endParaRPr lang="en-US" sz="400" dirty="0">
              <a:solidFill>
                <a:schemeClr val="accent5">
                  <a:lumMod val="75000"/>
                </a:schemeClr>
              </a:solidFill>
              <a:latin typeface="Helvetica Neue Light"/>
              <a:cs typeface="Helvetica Neue Light"/>
            </a:endParaRPr>
          </a:p>
          <a:p>
            <a:r>
              <a:rPr lang="en-US" dirty="0" smtClean="0">
                <a:solidFill>
                  <a:schemeClr val="accent5">
                    <a:lumMod val="75000"/>
                  </a:schemeClr>
                </a:solidFill>
                <a:latin typeface="Helvetica Neue Light"/>
                <a:cs typeface="Helvetica Neue Light"/>
              </a:rPr>
              <a:t>Thesis Defense, May 31, 2016</a:t>
            </a:r>
            <a:endParaRPr lang="en-US" sz="1800" dirty="0">
              <a:solidFill>
                <a:schemeClr val="accent5">
                  <a:lumMod val="75000"/>
                </a:schemeClr>
              </a:solidFill>
              <a:latin typeface="Helvetica Neue Light"/>
              <a:cs typeface="Helvetica Neue Light"/>
            </a:endParaRPr>
          </a:p>
        </p:txBody>
      </p:sp>
      <p:cxnSp>
        <p:nvCxnSpPr>
          <p:cNvPr id="6" name="Straight Connector 5"/>
          <p:cNvCxnSpPr/>
          <p:nvPr/>
        </p:nvCxnSpPr>
        <p:spPr>
          <a:xfrm>
            <a:off x="207072" y="5766598"/>
            <a:ext cx="8489995" cy="0"/>
          </a:xfrm>
          <a:prstGeom prst="line">
            <a:avLst/>
          </a:prstGeom>
          <a:ln w="38100" cmpd="sng"/>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1561478" y="3037264"/>
            <a:ext cx="4933515" cy="1242510"/>
            <a:chOff x="1262916" y="2940622"/>
            <a:chExt cx="4302522" cy="920114"/>
          </a:xfrm>
        </p:grpSpPr>
        <p:pic>
          <p:nvPicPr>
            <p:cNvPr id="9" name="Picture 8" descr="bc_sim_01.eps"/>
            <p:cNvPicPr>
              <a:picLocks noChangeAspect="1"/>
            </p:cNvPicPr>
            <p:nvPr/>
          </p:nvPicPr>
          <p:blipFill rotWithShape="1">
            <a:blip r:embed="rId4" cstate="print">
              <a:extLst>
                <a:ext uri="{28A0092B-C50C-407E-A947-70E740481C1C}">
                  <a14:useLocalDpi xmlns:a14="http://schemas.microsoft.com/office/drawing/2010/main"/>
                </a:ext>
              </a:extLst>
            </a:blip>
            <a:srcRect l="11945" t="50633" r="8613" b="16712"/>
            <a:stretch/>
          </p:blipFill>
          <p:spPr>
            <a:xfrm>
              <a:off x="1262916" y="2940622"/>
              <a:ext cx="4302522" cy="920114"/>
            </a:xfrm>
            <a:prstGeom prst="rect">
              <a:avLst/>
            </a:prstGeom>
            <a:ln>
              <a:noFill/>
            </a:ln>
          </p:spPr>
        </p:pic>
        <p:sp>
          <p:nvSpPr>
            <p:cNvPr id="10" name="TextBox 9"/>
            <p:cNvSpPr txBox="1"/>
            <p:nvPr/>
          </p:nvSpPr>
          <p:spPr>
            <a:xfrm>
              <a:off x="1446305" y="3553253"/>
              <a:ext cx="1494132" cy="307483"/>
            </a:xfrm>
            <a:prstGeom prst="rect">
              <a:avLst/>
            </a:prstGeom>
            <a:solidFill>
              <a:srgbClr val="FFFFFF"/>
            </a:solidFill>
          </p:spPr>
          <p:txBody>
            <a:bodyPr wrap="square" rtlCol="0">
              <a:spAutoFit/>
            </a:bodyPr>
            <a:lstStyle/>
            <a:p>
              <a:r>
                <a:rPr lang="en-US" dirty="0" smtClean="0"/>
                <a:t>         </a:t>
              </a:r>
              <a:endParaRPr lang="en-US" dirty="0"/>
            </a:p>
          </p:txBody>
        </p:sp>
      </p:grpSp>
    </p:spTree>
    <p:extLst>
      <p:ext uri="{BB962C8B-B14F-4D97-AF65-F5344CB8AC3E}">
        <p14:creationId xmlns:p14="http://schemas.microsoft.com/office/powerpoint/2010/main" val="185392957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Picture 2" descr="TS12.jpe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8518" y="0"/>
            <a:ext cx="10325528" cy="6858000"/>
          </a:xfrm>
          <a:prstGeom prst="rect">
            <a:avLst/>
          </a:prstGeom>
        </p:spPr>
      </p:pic>
      <p:sp>
        <p:nvSpPr>
          <p:cNvPr id="4" name="TextBox 3"/>
          <p:cNvSpPr txBox="1"/>
          <p:nvPr/>
        </p:nvSpPr>
        <p:spPr>
          <a:xfrm>
            <a:off x="6192564" y="0"/>
            <a:ext cx="2951436" cy="307777"/>
          </a:xfrm>
          <a:prstGeom prst="rect">
            <a:avLst/>
          </a:prstGeom>
          <a:noFill/>
        </p:spPr>
        <p:txBody>
          <a:bodyPr wrap="none" rtlCol="0">
            <a:spAutoFit/>
          </a:bodyPr>
          <a:lstStyle/>
          <a:p>
            <a:r>
              <a:rPr lang="en-US" dirty="0" smtClean="0">
                <a:solidFill>
                  <a:schemeClr val="bg1">
                    <a:lumMod val="85000"/>
                  </a:schemeClr>
                </a:solidFill>
              </a:rPr>
              <a:t>Photo by David Doss @ McDonald</a:t>
            </a:r>
            <a:endParaRPr lang="en-US" dirty="0">
              <a:solidFill>
                <a:schemeClr val="bg1">
                  <a:lumMod val="85000"/>
                </a:schemeClr>
              </a:solidFill>
            </a:endParaRPr>
          </a:p>
        </p:txBody>
      </p:sp>
    </p:spTree>
    <p:extLst>
      <p:ext uri="{BB962C8B-B14F-4D97-AF65-F5344CB8AC3E}">
        <p14:creationId xmlns:p14="http://schemas.microsoft.com/office/powerpoint/2010/main" val="7008311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300" y="762038"/>
            <a:ext cx="8661400" cy="5969000"/>
          </a:xfrm>
          <a:prstGeom prst="rect">
            <a:avLst/>
          </a:prstGeom>
        </p:spPr>
      </p:pic>
      <p:sp>
        <p:nvSpPr>
          <p:cNvPr id="3" name="Title 2"/>
          <p:cNvSpPr>
            <a:spLocks noGrp="1"/>
          </p:cNvSpPr>
          <p:nvPr>
            <p:ph type="title"/>
          </p:nvPr>
        </p:nvSpPr>
        <p:spPr>
          <a:xfrm>
            <a:off x="457200" y="205607"/>
            <a:ext cx="8229600" cy="802211"/>
          </a:xfrm>
        </p:spPr>
        <p:txBody>
          <a:bodyPr/>
          <a:lstStyle/>
          <a:p>
            <a:r>
              <a:rPr lang="en-US" dirty="0" smtClean="0"/>
              <a:t>TS12 raw spectral image</a:t>
            </a:r>
            <a:endParaRPr lang="en-US" dirty="0"/>
          </a:p>
        </p:txBody>
      </p:sp>
    </p:spTree>
    <p:extLst>
      <p:ext uri="{BB962C8B-B14F-4D97-AF65-F5344CB8AC3E}">
        <p14:creationId xmlns:p14="http://schemas.microsoft.com/office/powerpoint/2010/main" val="378156543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926922"/>
            <a:ext cx="9144000" cy="4397577"/>
          </a:xfrm>
          <a:prstGeom prst="rect">
            <a:avLst/>
          </a:prstGeom>
        </p:spPr>
      </p:pic>
      <p:sp>
        <p:nvSpPr>
          <p:cNvPr id="6" name="Title 5"/>
          <p:cNvSpPr>
            <a:spLocks noGrp="1"/>
          </p:cNvSpPr>
          <p:nvPr>
            <p:ph type="title"/>
          </p:nvPr>
        </p:nvSpPr>
        <p:spPr>
          <a:xfrm>
            <a:off x="457200" y="509812"/>
            <a:ext cx="8229600" cy="1143000"/>
          </a:xfrm>
        </p:spPr>
        <p:txBody>
          <a:bodyPr/>
          <a:lstStyle/>
          <a:p>
            <a:pPr algn="ctr"/>
            <a:r>
              <a:rPr lang="en-US" dirty="0" smtClean="0">
                <a:solidFill>
                  <a:schemeClr val="accent6">
                    <a:lumMod val="50000"/>
                  </a:schemeClr>
                </a:solidFill>
              </a:rPr>
              <a:t>R ~ 500,000 Echelle Spectrum </a:t>
            </a:r>
            <a:br>
              <a:rPr lang="en-US" dirty="0" smtClean="0">
                <a:solidFill>
                  <a:schemeClr val="accent6">
                    <a:lumMod val="50000"/>
                  </a:schemeClr>
                </a:solidFill>
              </a:rPr>
            </a:br>
            <a:r>
              <a:rPr lang="en-US" dirty="0" smtClean="0">
                <a:solidFill>
                  <a:schemeClr val="accent6">
                    <a:lumMod val="50000"/>
                  </a:schemeClr>
                </a:solidFill>
              </a:rPr>
              <a:t>of the 2.1m Iodine Cell</a:t>
            </a:r>
            <a:endParaRPr lang="en-US" dirty="0">
              <a:solidFill>
                <a:schemeClr val="accent6">
                  <a:lumMod val="50000"/>
                </a:schemeClr>
              </a:solidFill>
            </a:endParaRPr>
          </a:p>
        </p:txBody>
      </p:sp>
      <p:sp>
        <p:nvSpPr>
          <p:cNvPr id="5" name="TextBox 4"/>
          <p:cNvSpPr txBox="1"/>
          <p:nvPr/>
        </p:nvSpPr>
        <p:spPr>
          <a:xfrm>
            <a:off x="7741941" y="6540335"/>
            <a:ext cx="1402059" cy="307777"/>
          </a:xfrm>
          <a:prstGeom prst="rect">
            <a:avLst/>
          </a:prstGeom>
          <a:noFill/>
        </p:spPr>
        <p:txBody>
          <a:bodyPr wrap="none" rtlCol="0">
            <a:spAutoFit/>
          </a:bodyPr>
          <a:lstStyle/>
          <a:p>
            <a:r>
              <a:rPr lang="en-US" dirty="0" smtClean="0">
                <a:solidFill>
                  <a:schemeClr val="tx2">
                    <a:lumMod val="50000"/>
                  </a:schemeClr>
                </a:solidFill>
              </a:rPr>
              <a:t>with Ming Zhao</a:t>
            </a:r>
            <a:endParaRPr lang="en-US" dirty="0">
              <a:solidFill>
                <a:schemeClr val="tx2">
                  <a:lumMod val="50000"/>
                </a:schemeClr>
              </a:solidFill>
            </a:endParaRPr>
          </a:p>
        </p:txBody>
      </p:sp>
    </p:spTree>
    <p:extLst>
      <p:ext uri="{BB962C8B-B14F-4D97-AF65-F5344CB8AC3E}">
        <p14:creationId xmlns:p14="http://schemas.microsoft.com/office/powerpoint/2010/main" val="41780563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2400" dirty="0" smtClean="0">
                <a:solidFill>
                  <a:schemeClr val="accent1">
                    <a:lumMod val="75000"/>
                  </a:schemeClr>
                </a:solidFill>
              </a:rPr>
              <a:t>KPNO FTS Scan of 2.1m cell validated</a:t>
            </a:r>
            <a:br>
              <a:rPr lang="en-US" sz="2400" dirty="0" smtClean="0">
                <a:solidFill>
                  <a:schemeClr val="accent1">
                    <a:lumMod val="75000"/>
                  </a:schemeClr>
                </a:solidFill>
              </a:rPr>
            </a:br>
            <a:r>
              <a:rPr lang="en-US" sz="3200" dirty="0" smtClean="0">
                <a:solidFill>
                  <a:schemeClr val="accent1">
                    <a:lumMod val="50000"/>
                  </a:schemeClr>
                </a:solidFill>
              </a:rPr>
              <a:t>echelle spectrum is up to the job</a:t>
            </a:r>
            <a:endParaRPr lang="en" sz="3200"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1194740" y="1655929"/>
            <a:ext cx="6754519" cy="4898997"/>
          </a:xfrm>
          <a:prstGeom prst="rect">
            <a:avLst/>
          </a:prstGeom>
        </p:spPr>
      </p:pic>
    </p:spTree>
    <p:extLst>
      <p:ext uri="{BB962C8B-B14F-4D97-AF65-F5344CB8AC3E}">
        <p14:creationId xmlns:p14="http://schemas.microsoft.com/office/powerpoint/2010/main" val="37576224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1">
                    <a:lumMod val="75000"/>
                  </a:schemeClr>
                </a:solidFill>
              </a:rPr>
              <a:t>HET/HRS cell: </a:t>
            </a:r>
            <a:br>
              <a:rPr lang="en-US" sz="2400" dirty="0" smtClean="0">
                <a:solidFill>
                  <a:schemeClr val="accent1">
                    <a:lumMod val="75000"/>
                  </a:schemeClr>
                </a:solidFill>
              </a:rPr>
            </a:br>
            <a:r>
              <a:rPr lang="en-US" sz="3200" dirty="0" smtClean="0">
                <a:solidFill>
                  <a:schemeClr val="accent1">
                    <a:lumMod val="50000"/>
                  </a:schemeClr>
                </a:solidFill>
              </a:rPr>
              <a:t>echelle spectrum matches the NIST FTS</a:t>
            </a:r>
            <a:endParaRPr lang="en-US" sz="3200" dirty="0">
              <a:solidFill>
                <a:schemeClr val="accent1">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 FTS</a:t>
            </a:r>
          </a:p>
          <a:p>
            <a:r>
              <a:rPr lang="en-US" sz="2000" dirty="0" smtClean="0">
                <a:solidFill>
                  <a:srgbClr val="008000"/>
                </a:solidFill>
                <a:latin typeface="Helvetica"/>
                <a:cs typeface="Helvetica"/>
              </a:rPr>
              <a:t>KPNO 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1356450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2915" b="1500"/>
          <a:stretch/>
        </p:blipFill>
        <p:spPr>
          <a:xfrm>
            <a:off x="4624630" y="3339637"/>
            <a:ext cx="4519369" cy="3518364"/>
          </a:xfrm>
          <a:prstGeom prst="rect">
            <a:avLst/>
          </a:prstGeom>
        </p:spPr>
      </p:pic>
      <p:pic>
        <p:nvPicPr>
          <p:cNvPr id="4" name="Picture 3"/>
          <p:cNvPicPr>
            <a:picLocks noChangeAspect="1"/>
          </p:cNvPicPr>
          <p:nvPr/>
        </p:nvPicPr>
        <p:blipFill rotWithShape="1">
          <a:blip r:embed="rId2">
            <a:clrChange>
              <a:clrFrom>
                <a:srgbClr val="FFFFFF"/>
              </a:clrFrom>
              <a:clrTo>
                <a:srgbClr val="FFFFFF">
                  <a:alpha val="0"/>
                </a:srgbClr>
              </a:clrTo>
            </a:clrChange>
          </a:blip>
          <a:srcRect r="51840"/>
          <a:stretch/>
        </p:blipFill>
        <p:spPr>
          <a:xfrm>
            <a:off x="151853" y="-39939"/>
            <a:ext cx="5024972" cy="3882937"/>
          </a:xfrm>
          <a:prstGeom prst="rect">
            <a:avLst/>
          </a:prstGeom>
        </p:spPr>
      </p:pic>
      <p:sp>
        <p:nvSpPr>
          <p:cNvPr id="9" name="TextBox 8"/>
          <p:cNvSpPr txBox="1"/>
          <p:nvPr/>
        </p:nvSpPr>
        <p:spPr>
          <a:xfrm>
            <a:off x="4886921" y="2309351"/>
            <a:ext cx="4077614" cy="892552"/>
          </a:xfrm>
          <a:prstGeom prst="rect">
            <a:avLst/>
          </a:prstGeom>
          <a:noFill/>
        </p:spPr>
        <p:txBody>
          <a:bodyPr wrap="square" rtlCol="0">
            <a:spAutoFit/>
          </a:bodyPr>
          <a:lstStyle/>
          <a:p>
            <a:r>
              <a:rPr lang="en-US" sz="3200" b="1" dirty="0" smtClean="0">
                <a:solidFill>
                  <a:srgbClr val="9E4934"/>
                </a:solidFill>
                <a:latin typeface="Helvetica"/>
                <a:cs typeface="Helvetica"/>
              </a:rPr>
              <a:t>no</a:t>
            </a:r>
            <a:r>
              <a:rPr lang="en-US" sz="2000" dirty="0" smtClean="0">
                <a:latin typeface="Helvetica"/>
                <a:cs typeface="Helvetica"/>
              </a:rPr>
              <a:t> line changes with temperature in NIST scan</a:t>
            </a:r>
            <a:endParaRPr lang="en-US" sz="2000" dirty="0">
              <a:latin typeface="Helvetica"/>
              <a:cs typeface="Helvetica"/>
            </a:endParaRPr>
          </a:p>
        </p:txBody>
      </p:sp>
      <p:sp>
        <p:nvSpPr>
          <p:cNvPr id="10" name="TextBox 9"/>
          <p:cNvSpPr txBox="1"/>
          <p:nvPr/>
        </p:nvSpPr>
        <p:spPr>
          <a:xfrm>
            <a:off x="524588" y="5485201"/>
            <a:ext cx="4077614" cy="892552"/>
          </a:xfrm>
          <a:prstGeom prst="rect">
            <a:avLst/>
          </a:prstGeom>
          <a:noFill/>
        </p:spPr>
        <p:txBody>
          <a:bodyPr wrap="square" rtlCol="0">
            <a:spAutoFit/>
          </a:bodyPr>
          <a:lstStyle/>
          <a:p>
            <a:pPr algn="r"/>
            <a:r>
              <a:rPr lang="en-US" sz="3200" b="1" dirty="0" smtClean="0">
                <a:solidFill>
                  <a:srgbClr val="9E4934"/>
                </a:solidFill>
                <a:latin typeface="Helvetica"/>
                <a:cs typeface="Helvetica"/>
              </a:rPr>
              <a:t>significant</a:t>
            </a:r>
            <a:r>
              <a:rPr lang="en-US" sz="2000" dirty="0" smtClean="0">
                <a:latin typeface="Helvetica"/>
                <a:cs typeface="Helvetica"/>
              </a:rPr>
              <a:t> line changes with temperature in TS12 spectra</a:t>
            </a:r>
            <a:endParaRPr lang="en-US" sz="2000" dirty="0">
              <a:latin typeface="Helvetica"/>
              <a:cs typeface="Helvetica"/>
            </a:endParaRPr>
          </a:p>
        </p:txBody>
      </p:sp>
    </p:spTree>
    <p:extLst>
      <p:ext uri="{BB962C8B-B14F-4D97-AF65-F5344CB8AC3E}">
        <p14:creationId xmlns:p14="http://schemas.microsoft.com/office/powerpoint/2010/main" val="10158349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168" y="4559502"/>
            <a:ext cx="4847275" cy="400110"/>
          </a:xfrm>
          <a:prstGeom prst="rect">
            <a:avLst/>
          </a:prstGeom>
          <a:noFill/>
        </p:spPr>
        <p:txBody>
          <a:bodyPr wrap="none" rtlCol="0">
            <a:spAutoFit/>
          </a:bodyPr>
          <a:lstStyle/>
          <a:p>
            <a:r>
              <a:rPr lang="en-US" sz="2000" dirty="0" smtClean="0">
                <a:solidFill>
                  <a:schemeClr val="accent1">
                    <a:lumMod val="50000"/>
                  </a:schemeClr>
                </a:solidFill>
                <a:latin typeface="Helvetica"/>
                <a:cs typeface="Helvetica"/>
              </a:rPr>
              <a:t>another avenue for getting iodine spectra</a:t>
            </a:r>
          </a:p>
        </p:txBody>
      </p:sp>
      <p:sp>
        <p:nvSpPr>
          <p:cNvPr id="3" name="TextBox 2"/>
          <p:cNvSpPr txBox="1"/>
          <p:nvPr/>
        </p:nvSpPr>
        <p:spPr>
          <a:xfrm>
            <a:off x="483168" y="3543839"/>
            <a:ext cx="3928742" cy="1015663"/>
          </a:xfrm>
          <a:prstGeom prst="rect">
            <a:avLst/>
          </a:prstGeom>
          <a:noFill/>
        </p:spPr>
        <p:txBody>
          <a:bodyPr wrap="none" rtlCol="0">
            <a:spAutoFit/>
          </a:bodyPr>
          <a:lstStyle/>
          <a:p>
            <a:r>
              <a:rPr lang="en-US" sz="6000" dirty="0" smtClean="0">
                <a:solidFill>
                  <a:schemeClr val="accent1">
                    <a:lumMod val="75000"/>
                  </a:schemeClr>
                </a:solidFill>
                <a:latin typeface="Helvetica Neue Bold Condensed"/>
                <a:cs typeface="Helvetica Neue Bold Condensed"/>
              </a:rPr>
              <a:t>IodineSpec5</a:t>
            </a:r>
            <a:endParaRPr lang="en-US" sz="6000" dirty="0">
              <a:solidFill>
                <a:schemeClr val="accent1">
                  <a:lumMod val="75000"/>
                </a:schemeClr>
              </a:solidFill>
              <a:latin typeface="Helvetica Neue Bold Condensed"/>
              <a:cs typeface="Helvetica Neue Bold Condensed"/>
            </a:endParaRPr>
          </a:p>
        </p:txBody>
      </p:sp>
      <p:sp>
        <p:nvSpPr>
          <p:cNvPr id="4" name="TextBox 3"/>
          <p:cNvSpPr txBox="1"/>
          <p:nvPr/>
        </p:nvSpPr>
        <p:spPr>
          <a:xfrm>
            <a:off x="483168" y="4959612"/>
            <a:ext cx="2802570" cy="461665"/>
          </a:xfrm>
          <a:prstGeom prst="rect">
            <a:avLst/>
          </a:prstGeom>
          <a:noFill/>
        </p:spPr>
        <p:txBody>
          <a:bodyPr wrap="none" rtlCol="0">
            <a:spAutoFit/>
          </a:bodyPr>
          <a:lstStyle/>
          <a:p>
            <a:r>
              <a:rPr lang="en-US" sz="2400" dirty="0" err="1" smtClean="0">
                <a:solidFill>
                  <a:schemeClr val="tx1">
                    <a:lumMod val="75000"/>
                    <a:lumOff val="25000"/>
                  </a:schemeClr>
                </a:solidFill>
                <a:latin typeface="Helvetica"/>
                <a:cs typeface="Helvetica"/>
              </a:rPr>
              <a:t>Kn</a:t>
            </a:r>
            <a:r>
              <a:rPr lang="en-US" sz="2400" dirty="0" err="1">
                <a:solidFill>
                  <a:schemeClr val="tx1">
                    <a:lumMod val="75000"/>
                    <a:lumOff val="25000"/>
                  </a:schemeClr>
                </a:solidFill>
                <a:latin typeface="Helvetica"/>
                <a:cs typeface="Helvetica"/>
              </a:rPr>
              <a:t>o</a:t>
            </a:r>
            <a:r>
              <a:rPr lang="en-US" sz="2400" dirty="0" err="1" smtClean="0">
                <a:solidFill>
                  <a:schemeClr val="tx1">
                    <a:lumMod val="75000"/>
                    <a:lumOff val="25000"/>
                  </a:schemeClr>
                </a:solidFill>
                <a:latin typeface="Helvetica"/>
                <a:cs typeface="Helvetica"/>
              </a:rPr>
              <a:t>ckel</a:t>
            </a:r>
            <a:r>
              <a:rPr lang="en-US" sz="2400" dirty="0" smtClean="0">
                <a:solidFill>
                  <a:schemeClr val="tx1">
                    <a:lumMod val="75000"/>
                    <a:lumOff val="25000"/>
                  </a:schemeClr>
                </a:solidFill>
                <a:latin typeface="Helvetica"/>
                <a:cs typeface="Helvetica"/>
              </a:rPr>
              <a:t> et al. 2004</a:t>
            </a:r>
            <a:endParaRPr lang="en-US" sz="2400" dirty="0">
              <a:solidFill>
                <a:schemeClr val="tx1">
                  <a:lumMod val="75000"/>
                  <a:lumOff val="25000"/>
                </a:schemeClr>
              </a:solidFill>
              <a:latin typeface="Helvetica"/>
              <a:cs typeface="Helvetica"/>
            </a:endParaRPr>
          </a:p>
        </p:txBody>
      </p:sp>
      <p:sp>
        <p:nvSpPr>
          <p:cNvPr id="5" name="TextBox 4"/>
          <p:cNvSpPr txBox="1"/>
          <p:nvPr/>
        </p:nvSpPr>
        <p:spPr>
          <a:xfrm>
            <a:off x="483168" y="5448889"/>
            <a:ext cx="6330467" cy="1046440"/>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theoretically computed iodine line list and intensities, </a:t>
            </a:r>
          </a:p>
          <a:p>
            <a:r>
              <a:rPr lang="en-US" sz="1800" dirty="0" smtClean="0">
                <a:solidFill>
                  <a:schemeClr val="tx1">
                    <a:lumMod val="75000"/>
                    <a:lumOff val="25000"/>
                  </a:schemeClr>
                </a:solidFill>
                <a:latin typeface="Helvetica"/>
                <a:cs typeface="Helvetica"/>
              </a:rPr>
              <a:t>calibrated with experimental data </a:t>
            </a:r>
          </a:p>
          <a:p>
            <a:endParaRPr lang="en-US" sz="800" dirty="0" smtClean="0">
              <a:solidFill>
                <a:schemeClr val="tx1">
                  <a:lumMod val="75000"/>
                  <a:lumOff val="25000"/>
                </a:schemeClr>
              </a:solidFill>
              <a:latin typeface="Helvetica"/>
              <a:cs typeface="Helvetica"/>
            </a:endParaRPr>
          </a:p>
          <a:p>
            <a:r>
              <a:rPr lang="en-US" sz="1800" dirty="0" smtClean="0">
                <a:solidFill>
                  <a:schemeClr val="tx1">
                    <a:lumMod val="75000"/>
                    <a:lumOff val="25000"/>
                  </a:schemeClr>
                </a:solidFill>
                <a:latin typeface="Helvetica"/>
                <a:cs typeface="Helvetica"/>
              </a:rPr>
              <a:t>used for wavelength calibration for FTS scans of iodine cells</a:t>
            </a:r>
          </a:p>
        </p:txBody>
      </p:sp>
    </p:spTree>
    <p:extLst>
      <p:ext uri="{BB962C8B-B14F-4D97-AF65-F5344CB8AC3E}">
        <p14:creationId xmlns:p14="http://schemas.microsoft.com/office/powerpoint/2010/main" val="2819485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9706" y="1160542"/>
            <a:ext cx="7288971" cy="5588529"/>
          </a:xfrm>
          <a:prstGeom prst="rect">
            <a:avLst/>
          </a:prstGeom>
        </p:spPr>
      </p:pic>
      <p:sp>
        <p:nvSpPr>
          <p:cNvPr id="5" name="Title 4"/>
          <p:cNvSpPr>
            <a:spLocks noGrp="1"/>
          </p:cNvSpPr>
          <p:nvPr>
            <p:ph type="title"/>
          </p:nvPr>
        </p:nvSpPr>
        <p:spPr>
          <a:xfrm>
            <a:off x="457200" y="326612"/>
            <a:ext cx="8229600" cy="727350"/>
          </a:xfrm>
        </p:spPr>
        <p:txBody>
          <a:bodyPr/>
          <a:lstStyle/>
          <a:p>
            <a:r>
              <a:rPr lang="en-US" dirty="0" smtClean="0">
                <a:solidFill>
                  <a:srgbClr val="693122"/>
                </a:solidFill>
              </a:rPr>
              <a:t>NIST scan was at 110°C?!</a:t>
            </a:r>
            <a:endParaRPr lang="en-US" dirty="0">
              <a:solidFill>
                <a:srgbClr val="693122"/>
              </a:solidFill>
            </a:endParaRPr>
          </a:p>
        </p:txBody>
      </p:sp>
    </p:spTree>
    <p:extLst>
      <p:ext uri="{BB962C8B-B14F-4D97-AF65-F5344CB8AC3E}">
        <p14:creationId xmlns:p14="http://schemas.microsoft.com/office/powerpoint/2010/main" val="55425711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6">
                    <a:lumMod val="75000"/>
                  </a:schemeClr>
                </a:solidFill>
              </a:rPr>
              <a:t>ok… but why does the TS12 spectrum match with the NIST scan? why does the NIST scan fit the worst?</a:t>
            </a:r>
            <a:endParaRPr lang="en-US" sz="3200" dirty="0">
              <a:solidFill>
                <a:schemeClr val="accent5">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 FTS</a:t>
            </a:r>
          </a:p>
          <a:p>
            <a:r>
              <a:rPr lang="en-US" sz="2000" dirty="0" smtClean="0">
                <a:solidFill>
                  <a:srgbClr val="008000"/>
                </a:solidFill>
                <a:latin typeface="Helvetica"/>
                <a:cs typeface="Helvetica"/>
              </a:rPr>
              <a:t>KPNO 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73765685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45" y="274637"/>
            <a:ext cx="8686800" cy="733182"/>
          </a:xfrm>
        </p:spPr>
        <p:txBody>
          <a:bodyPr/>
          <a:lstStyle/>
          <a:p>
            <a:r>
              <a:rPr lang="en-US" dirty="0" smtClean="0">
                <a:solidFill>
                  <a:srgbClr val="9E4934"/>
                </a:solidFill>
              </a:rPr>
              <a:t>the HET cell is probably NOT at 70</a:t>
            </a:r>
            <a:r>
              <a:rPr lang="en-US" dirty="0">
                <a:solidFill>
                  <a:srgbClr val="9E4934"/>
                </a:solidFill>
              </a:rPr>
              <a:t>°</a:t>
            </a:r>
            <a:r>
              <a:rPr lang="en-US" dirty="0" smtClean="0">
                <a:solidFill>
                  <a:srgbClr val="9E4934"/>
                </a:solidFill>
              </a:rPr>
              <a:t>C</a:t>
            </a:r>
            <a:endParaRPr lang="en-US" dirty="0">
              <a:solidFill>
                <a:srgbClr val="9E4934"/>
              </a:solidFill>
            </a:endParaRPr>
          </a:p>
        </p:txBody>
      </p:sp>
      <p:pic>
        <p:nvPicPr>
          <p:cNvPr id="3" name="Picture 2"/>
          <p:cNvPicPr>
            <a:picLocks noChangeAspect="1"/>
          </p:cNvPicPr>
          <p:nvPr/>
        </p:nvPicPr>
        <p:blipFill>
          <a:blip r:embed="rId2"/>
          <a:stretch>
            <a:fillRect/>
          </a:stretch>
        </p:blipFill>
        <p:spPr>
          <a:xfrm>
            <a:off x="1021559" y="1115708"/>
            <a:ext cx="7137118" cy="5634567"/>
          </a:xfrm>
          <a:prstGeom prst="rect">
            <a:avLst/>
          </a:prstGeom>
        </p:spPr>
      </p:pic>
    </p:spTree>
    <p:extLst>
      <p:ext uri="{BB962C8B-B14F-4D97-AF65-F5344CB8AC3E}">
        <p14:creationId xmlns:p14="http://schemas.microsoft.com/office/powerpoint/2010/main" val="535156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8243" y="0"/>
            <a:ext cx="9380487" cy="6858000"/>
          </a:xfrm>
          <a:prstGeom prst="rect">
            <a:avLst/>
          </a:prstGeom>
        </p:spPr>
      </p:pic>
      <p:sp>
        <p:nvSpPr>
          <p:cNvPr id="5" name="TextBox 4"/>
          <p:cNvSpPr txBox="1"/>
          <p:nvPr/>
        </p:nvSpPr>
        <p:spPr>
          <a:xfrm>
            <a:off x="3810144" y="5660352"/>
            <a:ext cx="4750959" cy="984885"/>
          </a:xfrm>
          <a:prstGeom prst="rect">
            <a:avLst/>
          </a:prstGeom>
          <a:noFill/>
        </p:spPr>
        <p:txBody>
          <a:bodyPr wrap="none" rtlCol="0">
            <a:spAutoFit/>
          </a:bodyPr>
          <a:lstStyle/>
          <a:p>
            <a:r>
              <a:rPr lang="en-US" sz="4000" dirty="0" smtClean="0">
                <a:solidFill>
                  <a:schemeClr val="bg1"/>
                </a:solidFill>
                <a:latin typeface="Helvetica Neue Bold Condensed"/>
                <a:cs typeface="Helvetica Neue Bold Condensed"/>
              </a:rPr>
              <a:t>Radial Velocity (RV)</a:t>
            </a:r>
          </a:p>
          <a:p>
            <a:r>
              <a:rPr lang="en-US" sz="1800" dirty="0" smtClean="0">
                <a:solidFill>
                  <a:schemeClr val="bg1">
                    <a:lumMod val="75000"/>
                  </a:schemeClr>
                </a:solidFill>
                <a:latin typeface="Helvetica Light"/>
                <a:cs typeface="Helvetica Light"/>
              </a:rPr>
              <a:t>measured by precise Doppler spectroscopy</a:t>
            </a:r>
          </a:p>
        </p:txBody>
      </p:sp>
      <p:sp>
        <p:nvSpPr>
          <p:cNvPr id="6" name="TextBox 5"/>
          <p:cNvSpPr txBox="1"/>
          <p:nvPr/>
        </p:nvSpPr>
        <p:spPr>
          <a:xfrm>
            <a:off x="-110441" y="6482731"/>
            <a:ext cx="1849585" cy="338554"/>
          </a:xfrm>
          <a:prstGeom prst="rect">
            <a:avLst/>
          </a:prstGeom>
          <a:noFill/>
        </p:spPr>
        <p:txBody>
          <a:bodyPr wrap="none" rtlCol="0">
            <a:spAutoFit/>
          </a:bodyPr>
          <a:lstStyle/>
          <a:p>
            <a:r>
              <a:rPr lang="en-US" sz="1600" dirty="0" smtClean="0">
                <a:solidFill>
                  <a:schemeClr val="bg1">
                    <a:lumMod val="65000"/>
                  </a:schemeClr>
                </a:solidFill>
                <a:latin typeface="Helvetica"/>
                <a:cs typeface="Helvetica"/>
              </a:rPr>
              <a:t>image credit: ESO</a:t>
            </a:r>
            <a:endParaRPr lang="en-US" sz="1600" dirty="0">
              <a:solidFill>
                <a:schemeClr val="bg1">
                  <a:lumMod val="65000"/>
                </a:schemeClr>
              </a:solidFill>
              <a:latin typeface="Helvetica"/>
              <a:cs typeface="Helvetica"/>
            </a:endParaRPr>
          </a:p>
        </p:txBody>
      </p:sp>
    </p:spTree>
    <p:extLst>
      <p:ext uri="{BB962C8B-B14F-4D97-AF65-F5344CB8AC3E}">
        <p14:creationId xmlns:p14="http://schemas.microsoft.com/office/powerpoint/2010/main" val="33489245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2951" y="1066775"/>
            <a:ext cx="3465369" cy="2619364"/>
          </a:xfrm>
          <a:prstGeom prst="rect">
            <a:avLst/>
          </a:prstGeom>
        </p:spPr>
      </p:pic>
      <p:sp>
        <p:nvSpPr>
          <p:cNvPr id="11" name="TextBox 10"/>
          <p:cNvSpPr txBox="1"/>
          <p:nvPr/>
        </p:nvSpPr>
        <p:spPr>
          <a:xfrm>
            <a:off x="1449512" y="303723"/>
            <a:ext cx="1880443" cy="523220"/>
          </a:xfrm>
          <a:prstGeom prst="rect">
            <a:avLst/>
          </a:prstGeom>
          <a:noFill/>
        </p:spPr>
        <p:txBody>
          <a:bodyPr wrap="none" rtlCol="0">
            <a:spAutoFit/>
          </a:bodyPr>
          <a:lstStyle/>
          <a:p>
            <a:r>
              <a:rPr lang="en-US" sz="2800" b="1" dirty="0">
                <a:solidFill>
                  <a:srgbClr val="9E4934"/>
                </a:solidFill>
                <a:latin typeface="Helvetica"/>
                <a:cs typeface="Helvetica"/>
              </a:rPr>
              <a:t>q</a:t>
            </a:r>
            <a:r>
              <a:rPr lang="en-US" sz="2800" b="1" dirty="0" smtClean="0">
                <a:solidFill>
                  <a:srgbClr val="9E4934"/>
                </a:solidFill>
                <a:latin typeface="Helvetica"/>
                <a:cs typeface="Helvetica"/>
              </a:rPr>
              <a:t>uestions</a:t>
            </a:r>
            <a:endParaRPr lang="en-US" sz="2800" b="1" dirty="0">
              <a:solidFill>
                <a:srgbClr val="9E4934"/>
              </a:solidFill>
              <a:latin typeface="Helvetica"/>
              <a:cs typeface="Helvetica"/>
            </a:endParaRPr>
          </a:p>
        </p:txBody>
      </p:sp>
      <p:sp>
        <p:nvSpPr>
          <p:cNvPr id="12" name="TextBox 11"/>
          <p:cNvSpPr txBox="1"/>
          <p:nvPr/>
        </p:nvSpPr>
        <p:spPr>
          <a:xfrm>
            <a:off x="5812397" y="304257"/>
            <a:ext cx="1621833" cy="523220"/>
          </a:xfrm>
          <a:prstGeom prst="rect">
            <a:avLst/>
          </a:prstGeom>
          <a:noFill/>
        </p:spPr>
        <p:txBody>
          <a:bodyPr wrap="none" rtlCol="0">
            <a:spAutoFit/>
          </a:bodyPr>
          <a:lstStyle/>
          <a:p>
            <a:r>
              <a:rPr lang="en-US" sz="2800" b="1" dirty="0">
                <a:solidFill>
                  <a:srgbClr val="9E4934"/>
                </a:solidFill>
                <a:latin typeface="Helvetica"/>
                <a:cs typeface="Helvetica"/>
              </a:rPr>
              <a:t>a</a:t>
            </a:r>
            <a:r>
              <a:rPr lang="en-US" sz="2800" b="1" dirty="0" smtClean="0">
                <a:solidFill>
                  <a:srgbClr val="9E4934"/>
                </a:solidFill>
                <a:latin typeface="Helvetica"/>
                <a:cs typeface="Helvetica"/>
              </a:rPr>
              <a:t>nswers</a:t>
            </a:r>
            <a:endParaRPr lang="en-US" sz="2800" b="1" dirty="0">
              <a:solidFill>
                <a:srgbClr val="9E4934"/>
              </a:solidFill>
              <a:latin typeface="Helvetica"/>
              <a:cs typeface="Helvetica"/>
            </a:endParaRPr>
          </a:p>
        </p:txBody>
      </p:sp>
      <p:grpSp>
        <p:nvGrpSpPr>
          <p:cNvPr id="17" name="Group 16"/>
          <p:cNvGrpSpPr/>
          <p:nvPr/>
        </p:nvGrpSpPr>
        <p:grpSpPr>
          <a:xfrm>
            <a:off x="407282" y="3851801"/>
            <a:ext cx="3946425" cy="2731746"/>
            <a:chOff x="434892" y="3851801"/>
            <a:chExt cx="3946425" cy="2731746"/>
          </a:xfrm>
        </p:grpSpPr>
        <p:pic>
          <p:nvPicPr>
            <p:cNvPr id="9" name="Picture 8"/>
            <p:cNvPicPr>
              <a:picLocks noChangeAspect="1"/>
            </p:cNvPicPr>
            <p:nvPr/>
          </p:nvPicPr>
          <p:blipFill>
            <a:blip r:embed="rId3"/>
            <a:stretch>
              <a:fillRect/>
            </a:stretch>
          </p:blipFill>
          <p:spPr>
            <a:xfrm>
              <a:off x="434892" y="3851801"/>
              <a:ext cx="3946425" cy="2731746"/>
            </a:xfrm>
            <a:prstGeom prst="rect">
              <a:avLst/>
            </a:prstGeom>
          </p:spPr>
        </p:pic>
        <p:sp>
          <p:nvSpPr>
            <p:cNvPr id="10" name="TextBox 9"/>
            <p:cNvSpPr txBox="1"/>
            <p:nvPr/>
          </p:nvSpPr>
          <p:spPr>
            <a:xfrm>
              <a:off x="1449510" y="4070924"/>
              <a:ext cx="697840" cy="369332"/>
            </a:xfrm>
            <a:prstGeom prst="rect">
              <a:avLst/>
            </a:prstGeom>
            <a:noFill/>
          </p:spPr>
          <p:txBody>
            <a:bodyPr wrap="none" rtlCol="0">
              <a:spAutoFit/>
            </a:bodyPr>
            <a:lstStyle/>
            <a:p>
              <a:r>
                <a:rPr lang="en-US" sz="1800" dirty="0" smtClean="0">
                  <a:solidFill>
                    <a:srgbClr val="008000"/>
                  </a:solidFill>
                  <a:latin typeface="Helvetica"/>
                  <a:cs typeface="Helvetica"/>
                </a:rPr>
                <a:t>Keck</a:t>
              </a:r>
              <a:endParaRPr lang="en-US" sz="1800" dirty="0">
                <a:solidFill>
                  <a:srgbClr val="008000"/>
                </a:solidFill>
                <a:latin typeface="Helvetica"/>
                <a:cs typeface="Helvetica"/>
              </a:endParaRPr>
            </a:p>
          </p:txBody>
        </p:sp>
        <p:sp>
          <p:nvSpPr>
            <p:cNvPr id="14" name="TextBox 13"/>
            <p:cNvSpPr txBox="1"/>
            <p:nvPr/>
          </p:nvSpPr>
          <p:spPr>
            <a:xfrm>
              <a:off x="2609661" y="5077634"/>
              <a:ext cx="710463" cy="369332"/>
            </a:xfrm>
            <a:prstGeom prst="rect">
              <a:avLst/>
            </a:prstGeom>
            <a:noFill/>
          </p:spPr>
          <p:txBody>
            <a:bodyPr wrap="none" rtlCol="0">
              <a:spAutoFit/>
            </a:bodyPr>
            <a:lstStyle/>
            <a:p>
              <a:r>
                <a:rPr lang="en-US" sz="1800" dirty="0" smtClean="0">
                  <a:solidFill>
                    <a:srgbClr val="FF0000"/>
                  </a:solidFill>
                  <a:latin typeface="Helvetica"/>
                  <a:cs typeface="Helvetica"/>
                </a:rPr>
                <a:t>NIST</a:t>
              </a:r>
              <a:endParaRPr lang="en-US" sz="1800" dirty="0">
                <a:solidFill>
                  <a:srgbClr val="FF0000"/>
                </a:solidFill>
                <a:latin typeface="Helvetica"/>
                <a:cs typeface="Helvetica"/>
              </a:endParaRPr>
            </a:p>
          </p:txBody>
        </p:sp>
        <p:sp>
          <p:nvSpPr>
            <p:cNvPr id="15" name="TextBox 14"/>
            <p:cNvSpPr txBox="1"/>
            <p:nvPr/>
          </p:nvSpPr>
          <p:spPr>
            <a:xfrm>
              <a:off x="2309413" y="4352537"/>
              <a:ext cx="838841" cy="369332"/>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KPNO</a:t>
              </a:r>
              <a:endParaRPr lang="en-US" sz="1800" dirty="0">
                <a:solidFill>
                  <a:schemeClr val="tx1">
                    <a:lumMod val="75000"/>
                    <a:lumOff val="25000"/>
                  </a:schemeClr>
                </a:solidFill>
                <a:latin typeface="Helvetica"/>
                <a:cs typeface="Helvetica"/>
              </a:endParaRPr>
            </a:p>
          </p:txBody>
        </p:sp>
        <p:sp>
          <p:nvSpPr>
            <p:cNvPr id="16" name="Rectangle 15"/>
            <p:cNvSpPr/>
            <p:nvPr/>
          </p:nvSpPr>
          <p:spPr>
            <a:xfrm>
              <a:off x="2471072" y="4056818"/>
              <a:ext cx="1587560" cy="3831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 name="TextBox 17"/>
          <p:cNvSpPr txBox="1"/>
          <p:nvPr/>
        </p:nvSpPr>
        <p:spPr>
          <a:xfrm>
            <a:off x="4997364" y="1339157"/>
            <a:ext cx="3658289" cy="1569660"/>
          </a:xfrm>
          <a:prstGeom prst="rect">
            <a:avLst/>
          </a:prstGeom>
          <a:noFill/>
        </p:spPr>
        <p:txBody>
          <a:bodyPr wrap="square" rtlCol="0">
            <a:spAutoFit/>
          </a:bodyPr>
          <a:lstStyle/>
          <a:p>
            <a:r>
              <a:rPr lang="en-US" sz="2400" dirty="0" smtClean="0"/>
              <a:t>NIST scan was at a higher temperature, calibrated with a different iodine line list.</a:t>
            </a:r>
            <a:endParaRPr lang="en-US" sz="2400" dirty="0"/>
          </a:p>
        </p:txBody>
      </p:sp>
      <p:sp>
        <p:nvSpPr>
          <p:cNvPr id="19" name="TextBox 18"/>
          <p:cNvSpPr txBox="1"/>
          <p:nvPr/>
        </p:nvSpPr>
        <p:spPr>
          <a:xfrm>
            <a:off x="4984108" y="4060988"/>
            <a:ext cx="3809593" cy="1938992"/>
          </a:xfrm>
          <a:prstGeom prst="rect">
            <a:avLst/>
          </a:prstGeom>
          <a:noFill/>
        </p:spPr>
        <p:txBody>
          <a:bodyPr wrap="square" rtlCol="0">
            <a:spAutoFit/>
          </a:bodyPr>
          <a:lstStyle/>
          <a:p>
            <a:r>
              <a:rPr lang="en-US" sz="2400" dirty="0" smtClean="0"/>
              <a:t>The line depths of the true HET iodine cell spectrum are often in between 70°C and 110</a:t>
            </a:r>
            <a:r>
              <a:rPr lang="en-US" sz="2400" dirty="0"/>
              <a:t>°</a:t>
            </a:r>
            <a:r>
              <a:rPr lang="en-US" sz="2400" dirty="0" smtClean="0"/>
              <a:t>C, more similar to Keck’s.</a:t>
            </a:r>
            <a:endParaRPr lang="en-US" sz="2400" dirty="0"/>
          </a:p>
        </p:txBody>
      </p:sp>
    </p:spTree>
    <p:extLst>
      <p:ext uri="{BB962C8B-B14F-4D97-AF65-F5344CB8AC3E}">
        <p14:creationId xmlns:p14="http://schemas.microsoft.com/office/powerpoint/2010/main" val="10955847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2209" y="328185"/>
            <a:ext cx="8229600" cy="1204252"/>
          </a:xfrm>
        </p:spPr>
        <p:txBody>
          <a:bodyPr/>
          <a:lstStyle/>
          <a:p>
            <a:r>
              <a:rPr lang="en-US" sz="3200" dirty="0">
                <a:solidFill>
                  <a:srgbClr val="373C3F"/>
                </a:solidFill>
              </a:rPr>
              <a:t>unreliable temperature control</a:t>
            </a:r>
            <a:r>
              <a:rPr lang="en-US" sz="3200" dirty="0" smtClean="0">
                <a:solidFill>
                  <a:srgbClr val="373C3F"/>
                </a:solidFill>
              </a:rPr>
              <a:t>?</a:t>
            </a:r>
            <a:br>
              <a:rPr lang="en-US" sz="3200" dirty="0" smtClean="0">
                <a:solidFill>
                  <a:srgbClr val="373C3F"/>
                </a:solidFill>
              </a:rPr>
            </a:br>
            <a:r>
              <a:rPr lang="en-US" sz="2000" dirty="0" smtClean="0">
                <a:solidFill>
                  <a:srgbClr val="373C3F"/>
                </a:solidFill>
              </a:rPr>
              <a:t>mice in the old enclosure…</a:t>
            </a:r>
            <a:endParaRPr lang="en-US" sz="2000" dirty="0">
              <a:solidFill>
                <a:srgbClr val="373C3F"/>
              </a:solidFill>
            </a:endParaRPr>
          </a:p>
        </p:txBody>
      </p:sp>
      <p:grpSp>
        <p:nvGrpSpPr>
          <p:cNvPr id="3" name="Group 2"/>
          <p:cNvGrpSpPr/>
          <p:nvPr/>
        </p:nvGrpSpPr>
        <p:grpSpPr>
          <a:xfrm>
            <a:off x="326989" y="2077263"/>
            <a:ext cx="8583331" cy="3137850"/>
            <a:chOff x="325862" y="3720150"/>
            <a:chExt cx="8583331" cy="3137850"/>
          </a:xfrm>
        </p:grpSpPr>
        <p:pic>
          <p:nvPicPr>
            <p:cNvPr id="11" name="Picture 10"/>
            <p:cNvPicPr>
              <a:picLocks noChangeAspect="1"/>
            </p:cNvPicPr>
            <p:nvPr/>
          </p:nvPicPr>
          <p:blipFill>
            <a:blip r:embed="rId2"/>
            <a:stretch>
              <a:fillRect/>
            </a:stretch>
          </p:blipFill>
          <p:spPr>
            <a:xfrm>
              <a:off x="4738762" y="3720150"/>
              <a:ext cx="4170431" cy="3119415"/>
            </a:xfrm>
            <a:prstGeom prst="rect">
              <a:avLst/>
            </a:prstGeom>
          </p:spPr>
        </p:pic>
        <p:pic>
          <p:nvPicPr>
            <p:cNvPr id="12" name="Picture 11"/>
            <p:cNvPicPr>
              <a:picLocks noChangeAspect="1"/>
            </p:cNvPicPr>
            <p:nvPr/>
          </p:nvPicPr>
          <p:blipFill>
            <a:blip r:embed="rId3"/>
            <a:stretch>
              <a:fillRect/>
            </a:stretch>
          </p:blipFill>
          <p:spPr>
            <a:xfrm>
              <a:off x="325862" y="3720151"/>
              <a:ext cx="4171147" cy="3137849"/>
            </a:xfrm>
            <a:prstGeom prst="rect">
              <a:avLst/>
            </a:prstGeom>
          </p:spPr>
        </p:pic>
        <p:sp>
          <p:nvSpPr>
            <p:cNvPr id="2" name="Oval 1"/>
            <p:cNvSpPr/>
            <p:nvPr/>
          </p:nvSpPr>
          <p:spPr>
            <a:xfrm>
              <a:off x="6598729" y="4100302"/>
              <a:ext cx="1228634" cy="1104459"/>
            </a:xfrm>
            <a:prstGeom prst="ellipse">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2760974" y="4818202"/>
              <a:ext cx="717853" cy="800733"/>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9" name="Title 7"/>
          <p:cNvSpPr txBox="1">
            <a:spLocks/>
          </p:cNvSpPr>
          <p:nvPr/>
        </p:nvSpPr>
        <p:spPr>
          <a:xfrm>
            <a:off x="2208778" y="5533485"/>
            <a:ext cx="6701541" cy="1204252"/>
          </a:xfrm>
          <a:prstGeom prst="rect">
            <a:avLst/>
          </a:prstGeom>
          <a:noFill/>
          <a:ln>
            <a:noFill/>
          </a:ln>
        </p:spPr>
        <p:txBody>
          <a:bodyPr lIns="91425" tIns="91425" rIns="91425" bIns="91425"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Helvetica"/>
                <a:ea typeface="Arial"/>
                <a:cs typeface="Helvetica"/>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lgn="r"/>
            <a:r>
              <a:rPr lang="en-US" sz="2800" dirty="0" smtClean="0">
                <a:solidFill>
                  <a:srgbClr val="373C3F"/>
                </a:solidFill>
              </a:rPr>
              <a:t>…but the TS12 spectrum was taken with the </a:t>
            </a:r>
            <a:r>
              <a:rPr lang="en-US" sz="2800" dirty="0" smtClean="0">
                <a:solidFill>
                  <a:schemeClr val="accent1"/>
                </a:solidFill>
              </a:rPr>
              <a:t>new</a:t>
            </a:r>
            <a:r>
              <a:rPr lang="en-US" sz="2800" dirty="0" smtClean="0">
                <a:solidFill>
                  <a:srgbClr val="373C3F"/>
                </a:solidFill>
              </a:rPr>
              <a:t> enclosure!</a:t>
            </a:r>
            <a:endParaRPr lang="en-US" sz="1800" dirty="0">
              <a:solidFill>
                <a:srgbClr val="373C3F"/>
              </a:solidFill>
            </a:endParaRPr>
          </a:p>
        </p:txBody>
      </p:sp>
    </p:spTree>
    <p:extLst>
      <p:ext uri="{BB962C8B-B14F-4D97-AF65-F5344CB8AC3E}">
        <p14:creationId xmlns:p14="http://schemas.microsoft.com/office/powerpoint/2010/main" val="1816746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489" y="3023477"/>
            <a:ext cx="4250740" cy="984885"/>
          </a:xfrm>
          <a:prstGeom prst="rect">
            <a:avLst/>
          </a:prstGeom>
          <a:noFill/>
        </p:spPr>
        <p:txBody>
          <a:bodyPr wrap="none" rtlCol="0">
            <a:spAutoFit/>
          </a:bodyPr>
          <a:lstStyle/>
          <a:p>
            <a:r>
              <a:rPr lang="en-US" sz="4000" dirty="0" smtClean="0">
                <a:solidFill>
                  <a:schemeClr val="accent2">
                    <a:lumMod val="50000"/>
                  </a:schemeClr>
                </a:solidFill>
                <a:latin typeface="Helvetica Neue Bold Condensed"/>
                <a:cs typeface="Helvetica Neue Bold Condensed"/>
              </a:rPr>
              <a:t>plans</a:t>
            </a:r>
            <a:r>
              <a:rPr lang="en-US" sz="4000" dirty="0" smtClean="0">
                <a:latin typeface="Helvetica Neue Bold Condensed"/>
                <a:cs typeface="Helvetica Neue Bold Condensed"/>
              </a:rPr>
              <a:t> </a:t>
            </a:r>
            <a:r>
              <a:rPr lang="en-US" sz="4000" dirty="0" smtClean="0">
                <a:solidFill>
                  <a:schemeClr val="accent6">
                    <a:lumMod val="50000"/>
                  </a:schemeClr>
                </a:solidFill>
                <a:latin typeface="Helvetica Neue Bold Condensed"/>
                <a:cs typeface="Helvetica Neue Bold Condensed"/>
              </a:rPr>
              <a:t>for HET/HRS: </a:t>
            </a:r>
          </a:p>
          <a:p>
            <a:r>
              <a:rPr lang="en-US" sz="1800" dirty="0" smtClean="0">
                <a:solidFill>
                  <a:schemeClr val="accent6">
                    <a:lumMod val="50000"/>
                  </a:schemeClr>
                </a:solidFill>
                <a:latin typeface="Helvetica Light"/>
                <a:cs typeface="Helvetica Light"/>
              </a:rPr>
              <a:t>instrument is being upgraded right now</a:t>
            </a:r>
            <a:endParaRPr lang="en-US" sz="1800" dirty="0">
              <a:solidFill>
                <a:schemeClr val="accent6">
                  <a:lumMod val="50000"/>
                </a:schemeClr>
              </a:solidFill>
              <a:latin typeface="Helvetica Light"/>
              <a:cs typeface="Helvetica Light"/>
            </a:endParaRPr>
          </a:p>
        </p:txBody>
      </p:sp>
      <p:sp>
        <p:nvSpPr>
          <p:cNvPr id="6" name="TextBox 5"/>
          <p:cNvSpPr txBox="1"/>
          <p:nvPr/>
        </p:nvSpPr>
        <p:spPr>
          <a:xfrm>
            <a:off x="842099" y="4323075"/>
            <a:ext cx="7399782" cy="1384995"/>
          </a:xfrm>
          <a:prstGeom prst="rect">
            <a:avLst/>
          </a:prstGeom>
          <a:noFill/>
        </p:spPr>
        <p:txBody>
          <a:bodyPr wrap="none" rtlCol="0">
            <a:spAutoFit/>
          </a:bodyPr>
          <a:lstStyle/>
          <a:p>
            <a:r>
              <a:rPr lang="en-US" sz="2800" dirty="0" smtClean="0">
                <a:solidFill>
                  <a:schemeClr val="accent6">
                    <a:lumMod val="50000"/>
                  </a:schemeClr>
                </a:solidFill>
                <a:latin typeface="Helvetica"/>
                <a:cs typeface="Helvetica"/>
              </a:rPr>
              <a:t>+ </a:t>
            </a:r>
            <a:r>
              <a:rPr lang="en-US" sz="2800" dirty="0" smtClean="0">
                <a:solidFill>
                  <a:schemeClr val="accent1">
                    <a:lumMod val="50000"/>
                  </a:schemeClr>
                </a:solidFill>
                <a:latin typeface="Helvetica"/>
                <a:cs typeface="Helvetica"/>
              </a:rPr>
              <a:t>validate </a:t>
            </a:r>
            <a:r>
              <a:rPr lang="en-US" sz="2800" dirty="0" smtClean="0">
                <a:solidFill>
                  <a:schemeClr val="tx1">
                    <a:lumMod val="75000"/>
                    <a:lumOff val="25000"/>
                  </a:schemeClr>
                </a:solidFill>
                <a:latin typeface="Helvetica"/>
                <a:cs typeface="Helvetica"/>
              </a:rPr>
              <a:t>the temperature control</a:t>
            </a:r>
          </a:p>
          <a:p>
            <a:r>
              <a:rPr lang="en-US" sz="2800" dirty="0" smtClean="0">
                <a:solidFill>
                  <a:schemeClr val="accent6">
                    <a:lumMod val="50000"/>
                  </a:schemeClr>
                </a:solidFill>
                <a:latin typeface="Helvetica"/>
                <a:cs typeface="Helvetica"/>
              </a:rPr>
              <a:t>+ re-scan iodine cell at </a:t>
            </a:r>
            <a:r>
              <a:rPr lang="en-US" sz="2800" dirty="0" smtClean="0">
                <a:solidFill>
                  <a:schemeClr val="accent1">
                    <a:lumMod val="75000"/>
                  </a:schemeClr>
                </a:solidFill>
                <a:latin typeface="Helvetica"/>
                <a:cs typeface="Helvetica"/>
              </a:rPr>
              <a:t>different temperatures</a:t>
            </a:r>
          </a:p>
          <a:p>
            <a:r>
              <a:rPr lang="en-US" sz="2800" dirty="0" smtClean="0">
                <a:solidFill>
                  <a:schemeClr val="accent6">
                    <a:lumMod val="50000"/>
                  </a:schemeClr>
                </a:solidFill>
                <a:latin typeface="Helvetica"/>
                <a:cs typeface="Helvetica"/>
              </a:rPr>
              <a:t>+ explore better IP models</a:t>
            </a:r>
            <a:endParaRPr lang="en-US" sz="2800" dirty="0">
              <a:solidFill>
                <a:schemeClr val="accent6">
                  <a:lumMod val="50000"/>
                </a:schemeClr>
              </a:solidFill>
              <a:latin typeface="Helvetica"/>
              <a:cs typeface="Helvetica"/>
            </a:endParaRPr>
          </a:p>
        </p:txBody>
      </p:sp>
      <p:sp>
        <p:nvSpPr>
          <p:cNvPr id="7" name="TextBox 6"/>
          <p:cNvSpPr txBox="1"/>
          <p:nvPr/>
        </p:nvSpPr>
        <p:spPr>
          <a:xfrm>
            <a:off x="855904" y="5702700"/>
            <a:ext cx="5955476" cy="338554"/>
          </a:xfrm>
          <a:prstGeom prst="rect">
            <a:avLst/>
          </a:prstGeom>
          <a:noFill/>
        </p:spPr>
        <p:txBody>
          <a:bodyPr wrap="none" rtlCol="0">
            <a:spAutoFit/>
          </a:bodyPr>
          <a:lstStyle/>
          <a:p>
            <a:r>
              <a:rPr lang="en-US" sz="1600" dirty="0" smtClean="0">
                <a:solidFill>
                  <a:schemeClr val="accent6">
                    <a:lumMod val="75000"/>
                  </a:schemeClr>
                </a:solidFill>
                <a:latin typeface="Helvetica"/>
                <a:cs typeface="Helvetica"/>
              </a:rPr>
              <a:t>will also improve the precision of the &gt;10 years of archival data</a:t>
            </a:r>
            <a:endParaRPr lang="en-US" sz="1600" dirty="0">
              <a:solidFill>
                <a:schemeClr val="accent6">
                  <a:lumMod val="75000"/>
                </a:schemeClr>
              </a:solidFill>
              <a:latin typeface="Helvetica"/>
              <a:cs typeface="Helvetica"/>
            </a:endParaRPr>
          </a:p>
        </p:txBody>
      </p:sp>
    </p:spTree>
    <p:extLst>
      <p:ext uri="{BB962C8B-B14F-4D97-AF65-F5344CB8AC3E}">
        <p14:creationId xmlns:p14="http://schemas.microsoft.com/office/powerpoint/2010/main" val="184810715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71310" y="1738117"/>
            <a:ext cx="3969506" cy="3580448"/>
            <a:chOff x="477996" y="1820946"/>
            <a:chExt cx="3969506" cy="3580448"/>
          </a:xfrm>
        </p:grpSpPr>
        <p:pic>
          <p:nvPicPr>
            <p:cNvPr id="3" name="Picture 2"/>
            <p:cNvPicPr>
              <a:picLocks noChangeAspect="1"/>
            </p:cNvPicPr>
            <p:nvPr/>
          </p:nvPicPr>
          <p:blipFill>
            <a:blip r:embed="rId3"/>
            <a:stretch>
              <a:fillRect/>
            </a:stretch>
          </p:blipFill>
          <p:spPr>
            <a:xfrm>
              <a:off x="574631" y="1820946"/>
              <a:ext cx="3677268" cy="2451512"/>
            </a:xfrm>
            <a:prstGeom prst="rect">
              <a:avLst/>
            </a:prstGeom>
          </p:spPr>
        </p:pic>
        <p:sp>
          <p:nvSpPr>
            <p:cNvPr id="5" name="TextBox 4"/>
            <p:cNvSpPr txBox="1"/>
            <p:nvPr/>
          </p:nvSpPr>
          <p:spPr>
            <a:xfrm>
              <a:off x="477996" y="4478064"/>
              <a:ext cx="3969506" cy="923330"/>
            </a:xfrm>
            <a:prstGeom prst="rect">
              <a:avLst/>
            </a:prstGeom>
            <a:noFill/>
          </p:spPr>
          <p:txBody>
            <a:bodyPr wrap="none" rtlCol="0">
              <a:spAutoFit/>
            </a:bodyPr>
            <a:lstStyle/>
            <a:p>
              <a:r>
                <a:rPr lang="en-US" sz="1800" dirty="0" smtClean="0">
                  <a:latin typeface="Helvetica"/>
                  <a:cs typeface="Helvetica"/>
                </a:rPr>
                <a:t>Hobby-Eberly Telescope (</a:t>
              </a:r>
              <a:r>
                <a:rPr lang="en-US" sz="1800" b="1" dirty="0" smtClean="0">
                  <a:latin typeface="Helvetica"/>
                  <a:cs typeface="Helvetica"/>
                </a:rPr>
                <a:t>HET</a:t>
              </a:r>
              <a:r>
                <a:rPr lang="en-US" sz="1800" dirty="0" smtClean="0">
                  <a:latin typeface="Helvetica"/>
                  <a:cs typeface="Helvetica"/>
                </a:rPr>
                <a:t>)</a:t>
              </a:r>
            </a:p>
            <a:p>
              <a:r>
                <a:rPr lang="en-US" sz="1800" dirty="0" smtClean="0">
                  <a:latin typeface="Helvetica"/>
                  <a:cs typeface="Helvetica"/>
                </a:rPr>
                <a:t>High Resolution Spectrograph (</a:t>
              </a:r>
              <a:r>
                <a:rPr lang="en-US" sz="1800" b="1" dirty="0" smtClean="0">
                  <a:latin typeface="Helvetica"/>
                  <a:cs typeface="Helvetica"/>
                </a:rPr>
                <a:t>HRS</a:t>
              </a:r>
              <a:r>
                <a:rPr lang="en-US" sz="1800" dirty="0" smtClean="0">
                  <a:latin typeface="Helvetica"/>
                  <a:cs typeface="Helvetica"/>
                </a:rPr>
                <a:t>)</a:t>
              </a:r>
            </a:p>
            <a:p>
              <a:r>
                <a:rPr lang="en-US" sz="1800" dirty="0" smtClean="0">
                  <a:latin typeface="Helvetica"/>
                  <a:cs typeface="Helvetica"/>
                </a:rPr>
                <a:t>McDonald Observatory, TX</a:t>
              </a:r>
              <a:endParaRPr lang="en-US" sz="1800" dirty="0">
                <a:latin typeface="Helvetica"/>
                <a:cs typeface="Helvetica"/>
              </a:endParaRPr>
            </a:p>
          </p:txBody>
        </p:sp>
      </p:grpSp>
      <p:grpSp>
        <p:nvGrpSpPr>
          <p:cNvPr id="8" name="Group 7"/>
          <p:cNvGrpSpPr/>
          <p:nvPr/>
        </p:nvGrpSpPr>
        <p:grpSpPr>
          <a:xfrm>
            <a:off x="523351" y="1738117"/>
            <a:ext cx="3702174" cy="3580448"/>
            <a:chOff x="4698830" y="1820947"/>
            <a:chExt cx="3702174" cy="3580448"/>
          </a:xfrm>
        </p:grpSpPr>
        <p:pic>
          <p:nvPicPr>
            <p:cNvPr id="4" name="Picture 3"/>
            <p:cNvPicPr>
              <a:picLocks noChangeAspect="1"/>
            </p:cNvPicPr>
            <p:nvPr/>
          </p:nvPicPr>
          <p:blipFill rotWithShape="1">
            <a:blip r:embed="rId4"/>
            <a:srcRect t="13457" b="10384"/>
            <a:stretch/>
          </p:blipFill>
          <p:spPr>
            <a:xfrm>
              <a:off x="4726440" y="1820947"/>
              <a:ext cx="3674564" cy="2451512"/>
            </a:xfrm>
            <a:prstGeom prst="rect">
              <a:avLst/>
            </a:prstGeom>
          </p:spPr>
        </p:pic>
        <p:sp>
          <p:nvSpPr>
            <p:cNvPr id="6" name="TextBox 5"/>
            <p:cNvSpPr txBox="1"/>
            <p:nvPr/>
          </p:nvSpPr>
          <p:spPr>
            <a:xfrm>
              <a:off x="4698830" y="4478065"/>
              <a:ext cx="2635457" cy="923330"/>
            </a:xfrm>
            <a:prstGeom prst="rect">
              <a:avLst/>
            </a:prstGeom>
            <a:noFill/>
          </p:spPr>
          <p:txBody>
            <a:bodyPr wrap="none" rtlCol="0">
              <a:spAutoFit/>
            </a:bodyPr>
            <a:lstStyle/>
            <a:p>
              <a:r>
                <a:rPr lang="en-US" sz="1800" b="1" dirty="0" smtClean="0">
                  <a:latin typeface="Helvetica"/>
                  <a:cs typeface="Helvetica"/>
                </a:rPr>
                <a:t>Keck</a:t>
              </a:r>
              <a:r>
                <a:rPr lang="en-US" sz="1800" dirty="0" smtClean="0">
                  <a:latin typeface="Helvetica"/>
                  <a:cs typeface="Helvetica"/>
                </a:rPr>
                <a:t> Telescope</a:t>
              </a:r>
            </a:p>
            <a:p>
              <a:r>
                <a:rPr lang="en-US" sz="1800" dirty="0" smtClean="0">
                  <a:latin typeface="Helvetica"/>
                  <a:cs typeface="Helvetica"/>
                </a:rPr>
                <a:t>High Resolution Echelle </a:t>
              </a:r>
            </a:p>
            <a:p>
              <a:r>
                <a:rPr lang="en-US" sz="1800" dirty="0" smtClean="0">
                  <a:latin typeface="Helvetica"/>
                  <a:cs typeface="Helvetica"/>
                </a:rPr>
                <a:t>Spectrometer (</a:t>
              </a:r>
              <a:r>
                <a:rPr lang="en-US" sz="1800" b="1" dirty="0" smtClean="0">
                  <a:latin typeface="Helvetica"/>
                  <a:cs typeface="Helvetica"/>
                </a:rPr>
                <a:t>HIRES</a:t>
              </a:r>
              <a:r>
                <a:rPr lang="en-US" sz="1800" dirty="0" smtClean="0">
                  <a:latin typeface="Helvetica"/>
                  <a:cs typeface="Helvetica"/>
                </a:rPr>
                <a:t>)</a:t>
              </a:r>
              <a:endParaRPr lang="en-US" sz="1800" dirty="0">
                <a:latin typeface="Helvetica"/>
                <a:cs typeface="Helvetica"/>
              </a:endParaRPr>
            </a:p>
          </p:txBody>
        </p:sp>
      </p:grpSp>
      <p:sp>
        <p:nvSpPr>
          <p:cNvPr id="9" name="TextBox 8"/>
          <p:cNvSpPr txBox="1"/>
          <p:nvPr/>
        </p:nvSpPr>
        <p:spPr>
          <a:xfrm>
            <a:off x="2954239" y="5660353"/>
            <a:ext cx="3113210" cy="523220"/>
          </a:xfrm>
          <a:prstGeom prst="rect">
            <a:avLst/>
          </a:prstGeom>
          <a:noFill/>
        </p:spPr>
        <p:txBody>
          <a:bodyPr wrap="none" rtlCol="0">
            <a:spAutoFit/>
          </a:bodyPr>
          <a:lstStyle/>
          <a:p>
            <a:r>
              <a:rPr lang="en-US" sz="2800" dirty="0" smtClean="0">
                <a:solidFill>
                  <a:schemeClr val="accent1">
                    <a:lumMod val="50000"/>
                  </a:schemeClr>
                </a:solidFill>
                <a:latin typeface="Helvetica Neue Bold Condensed"/>
                <a:cs typeface="Helvetica Neue Bold Condensed"/>
              </a:rPr>
              <a:t>iodine cell calibrator</a:t>
            </a:r>
            <a:endParaRPr lang="en-US" sz="2800" dirty="0">
              <a:solidFill>
                <a:schemeClr val="accent1">
                  <a:lumMod val="50000"/>
                </a:schemeClr>
              </a:solidFill>
              <a:latin typeface="Helvetica Neue Bold Condensed"/>
              <a:cs typeface="Helvetica Neue Bold Condensed"/>
            </a:endParaRPr>
          </a:p>
        </p:txBody>
      </p:sp>
      <p:sp>
        <p:nvSpPr>
          <p:cNvPr id="10" name="Shape 126"/>
          <p:cNvSpPr txBox="1">
            <a:spLocks/>
          </p:cNvSpPr>
          <p:nvPr/>
        </p:nvSpPr>
        <p:spPr>
          <a:xfrm>
            <a:off x="457200" y="274637"/>
            <a:ext cx="8229600"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b="1" dirty="0" smtClean="0">
                <a:solidFill>
                  <a:srgbClr val="4A3A27"/>
                </a:solidFill>
              </a:rPr>
              <a:t>the only 2 northern large telescopes </a:t>
            </a:r>
          </a:p>
          <a:p>
            <a:r>
              <a:rPr lang="en-US" sz="3200" b="1" dirty="0" smtClean="0">
                <a:solidFill>
                  <a:srgbClr val="4A3A27"/>
                </a:solidFill>
              </a:rPr>
              <a:t>with precise RV capability:</a:t>
            </a:r>
            <a:endParaRPr lang="en" sz="3200" b="1" dirty="0">
              <a:solidFill>
                <a:srgbClr val="4A3A27"/>
              </a:solidFill>
            </a:endParaRPr>
          </a:p>
        </p:txBody>
      </p:sp>
    </p:spTree>
    <p:extLst>
      <p:ext uri="{BB962C8B-B14F-4D97-AF65-F5344CB8AC3E}">
        <p14:creationId xmlns:p14="http://schemas.microsoft.com/office/powerpoint/2010/main" val="39422863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1805" y="1417636"/>
            <a:ext cx="5711299" cy="5045755"/>
          </a:xfrm>
          <a:prstGeom prst="rect">
            <a:avLst/>
          </a:prstGeom>
        </p:spPr>
      </p:pic>
      <p:sp>
        <p:nvSpPr>
          <p:cNvPr id="4" name="TextBox 3"/>
          <p:cNvSpPr txBox="1"/>
          <p:nvPr/>
        </p:nvSpPr>
        <p:spPr>
          <a:xfrm>
            <a:off x="6634868" y="6461056"/>
            <a:ext cx="2537323" cy="400110"/>
          </a:xfrm>
          <a:prstGeom prst="rect">
            <a:avLst/>
          </a:prstGeom>
          <a:noFill/>
        </p:spPr>
        <p:txBody>
          <a:bodyPr wrap="none" rtlCol="0">
            <a:spAutoFit/>
          </a:bodyPr>
          <a:lstStyle/>
          <a:p>
            <a:r>
              <a:rPr lang="en-US" sz="2000" dirty="0" smtClean="0">
                <a:solidFill>
                  <a:schemeClr val="tx1">
                    <a:lumMod val="50000"/>
                    <a:lumOff val="50000"/>
                  </a:schemeClr>
                </a:solidFill>
                <a:latin typeface="Helvetica"/>
                <a:cs typeface="Helvetica"/>
              </a:rPr>
              <a:t>Wolfgang et al. 2015</a:t>
            </a:r>
            <a:endParaRPr lang="en-US" sz="2000" dirty="0">
              <a:solidFill>
                <a:schemeClr val="tx1">
                  <a:lumMod val="50000"/>
                  <a:lumOff val="50000"/>
                </a:schemeClr>
              </a:solidFill>
              <a:latin typeface="Helvetica"/>
              <a:cs typeface="Helvetica"/>
            </a:endParaRPr>
          </a:p>
        </p:txBody>
      </p:sp>
      <p:pic>
        <p:nvPicPr>
          <p:cNvPr id="6" name="Picture 5"/>
          <p:cNvPicPr>
            <a:picLocks noChangeAspect="1"/>
          </p:cNvPicPr>
          <p:nvPr/>
        </p:nvPicPr>
        <p:blipFill>
          <a:blip r:embed="rId4"/>
          <a:stretch>
            <a:fillRect/>
          </a:stretch>
        </p:blipFill>
        <p:spPr>
          <a:xfrm>
            <a:off x="7479738" y="160501"/>
            <a:ext cx="1664262" cy="1664262"/>
          </a:xfrm>
          <a:prstGeom prst="rect">
            <a:avLst/>
          </a:prstGeom>
        </p:spPr>
      </p:pic>
      <p:pic>
        <p:nvPicPr>
          <p:cNvPr id="7" name="Picture 6"/>
          <p:cNvPicPr>
            <a:picLocks noChangeAspect="1"/>
          </p:cNvPicPr>
          <p:nvPr/>
        </p:nvPicPr>
        <p:blipFill>
          <a:blip r:embed="rId5"/>
          <a:stretch>
            <a:fillRect/>
          </a:stretch>
        </p:blipFill>
        <p:spPr>
          <a:xfrm>
            <a:off x="1100032" y="5591322"/>
            <a:ext cx="1047518" cy="1047518"/>
          </a:xfrm>
          <a:prstGeom prst="rect">
            <a:avLst/>
          </a:prstGeom>
        </p:spPr>
      </p:pic>
      <p:pic>
        <p:nvPicPr>
          <p:cNvPr id="8" name="Picture 7"/>
          <p:cNvPicPr>
            <a:picLocks noChangeAspect="1"/>
          </p:cNvPicPr>
          <p:nvPr/>
        </p:nvPicPr>
        <p:blipFill>
          <a:blip r:embed="rId6"/>
          <a:stretch>
            <a:fillRect/>
          </a:stretch>
        </p:blipFill>
        <p:spPr>
          <a:xfrm flipH="1">
            <a:off x="248490" y="5897350"/>
            <a:ext cx="851542" cy="742058"/>
          </a:xfrm>
          <a:prstGeom prst="rect">
            <a:avLst/>
          </a:prstGeom>
        </p:spPr>
      </p:pic>
      <p:sp>
        <p:nvSpPr>
          <p:cNvPr id="10" name="Title 1"/>
          <p:cNvSpPr>
            <a:spLocks noGrp="1"/>
          </p:cNvSpPr>
          <p:nvPr>
            <p:ph type="title"/>
          </p:nvPr>
        </p:nvSpPr>
        <p:spPr>
          <a:xfrm>
            <a:off x="125879" y="274637"/>
            <a:ext cx="8571185"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smtClean="0">
                <a:solidFill>
                  <a:schemeClr val="accent4"/>
                </a:solidFill>
              </a:rPr>
              <a:t>Keck/HIRES is the work horse for</a:t>
            </a:r>
            <a:r>
              <a:rPr lang="en-US" sz="2400" dirty="0" smtClean="0">
                <a:solidFill>
                  <a:schemeClr val="accent4">
                    <a:lumMod val="60000"/>
                    <a:lumOff val="40000"/>
                  </a:schemeClr>
                </a:solidFill>
              </a:rPr>
              <a:t/>
            </a:r>
            <a:br>
              <a:rPr lang="en-US" sz="2400" dirty="0" smtClean="0">
                <a:solidFill>
                  <a:schemeClr val="accent4">
                    <a:lumMod val="60000"/>
                    <a:lumOff val="40000"/>
                  </a:schemeClr>
                </a:solidFill>
              </a:rPr>
            </a:br>
            <a:r>
              <a:rPr lang="en-US" dirty="0" smtClean="0">
                <a:solidFill>
                  <a:schemeClr val="accent4">
                    <a:lumMod val="75000"/>
                  </a:schemeClr>
                </a:solidFill>
              </a:rPr>
              <a:t>measuring Kepler planet mass</a:t>
            </a:r>
            <a:endParaRPr lang="en-US" dirty="0">
              <a:solidFill>
                <a:schemeClr val="accent4">
                  <a:lumMod val="75000"/>
                </a:schemeClr>
              </a:solidFill>
            </a:endParaRPr>
          </a:p>
        </p:txBody>
      </p:sp>
    </p:spTree>
    <p:extLst>
      <p:ext uri="{BB962C8B-B14F-4D97-AF65-F5344CB8AC3E}">
        <p14:creationId xmlns:p14="http://schemas.microsoft.com/office/powerpoint/2010/main" val="39565964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accent5">
                    <a:lumMod val="50000"/>
                  </a:schemeClr>
                </a:solidFill>
              </a:rPr>
              <a:t>we need better RV precision!</a:t>
            </a:r>
            <a:endParaRPr lang="en-US" sz="4400" dirty="0">
              <a:solidFill>
                <a:schemeClr val="accent5">
                  <a:lumMod val="50000"/>
                </a:schemeClr>
              </a:solidFill>
            </a:endParaRPr>
          </a:p>
        </p:txBody>
      </p:sp>
      <p:pic>
        <p:nvPicPr>
          <p:cNvPr id="3" name="Shape 68"/>
          <p:cNvPicPr preferRelativeResize="0"/>
          <p:nvPr/>
        </p:nvPicPr>
        <p:blipFill>
          <a:blip r:embed="rId3">
            <a:alphaModFix/>
          </a:blip>
          <a:stretch>
            <a:fillRect/>
          </a:stretch>
        </p:blipFill>
        <p:spPr>
          <a:xfrm>
            <a:off x="240125" y="1828671"/>
            <a:ext cx="8837674" cy="2129252"/>
          </a:xfrm>
          <a:prstGeom prst="rect">
            <a:avLst/>
          </a:prstGeom>
          <a:noFill/>
          <a:ln>
            <a:noFill/>
          </a:ln>
        </p:spPr>
      </p:pic>
      <p:sp>
        <p:nvSpPr>
          <p:cNvPr id="4" name="Shape 69"/>
          <p:cNvSpPr txBox="1"/>
          <p:nvPr/>
        </p:nvSpPr>
        <p:spPr>
          <a:xfrm>
            <a:off x="807600" y="4580800"/>
            <a:ext cx="3521700" cy="2012399"/>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Kepler 78b</a:t>
            </a:r>
          </a:p>
          <a:p>
            <a:pPr lvl="0" rtl="0">
              <a:spcBef>
                <a:spcPts val="0"/>
              </a:spcBef>
              <a:buNone/>
            </a:pPr>
            <a:r>
              <a:rPr lang="en" sz="2400" dirty="0">
                <a:solidFill>
                  <a:srgbClr val="693122"/>
                </a:solidFill>
                <a:latin typeface="Helvetica"/>
                <a:cs typeface="Helvetica"/>
              </a:rPr>
              <a:t>Earth mass, Earth size</a:t>
            </a:r>
          </a:p>
          <a:p>
            <a:pPr lvl="0" rtl="0">
              <a:spcBef>
                <a:spcPts val="0"/>
              </a:spcBef>
              <a:buNone/>
            </a:pPr>
            <a:r>
              <a:rPr lang="en" sz="2400" dirty="0">
                <a:solidFill>
                  <a:srgbClr val="693122"/>
                </a:solidFill>
                <a:latin typeface="Helvetica"/>
                <a:cs typeface="Helvetica"/>
              </a:rPr>
              <a:t>Howard et al. 2013</a:t>
            </a:r>
          </a:p>
          <a:p>
            <a:pPr lvl="0" rtl="0">
              <a:spcBef>
                <a:spcPts val="0"/>
              </a:spcBef>
              <a:buNone/>
            </a:pPr>
            <a:endParaRPr sz="2400" dirty="0">
              <a:latin typeface="Helvetica"/>
              <a:cs typeface="Helvetica"/>
            </a:endParaRPr>
          </a:p>
          <a:p>
            <a:pPr lvl="0" rtl="0">
              <a:spcBef>
                <a:spcPts val="0"/>
              </a:spcBef>
              <a:buNone/>
            </a:pPr>
            <a:endParaRPr sz="2400" dirty="0">
              <a:latin typeface="Helvetica"/>
              <a:cs typeface="Helvetica"/>
            </a:endParaRPr>
          </a:p>
        </p:txBody>
      </p:sp>
      <p:sp>
        <p:nvSpPr>
          <p:cNvPr id="5" name="Shape 70"/>
          <p:cNvSpPr txBox="1"/>
          <p:nvPr/>
        </p:nvSpPr>
        <p:spPr>
          <a:xfrm>
            <a:off x="0" y="2475775"/>
            <a:ext cx="8075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3000"/>
              <a:t>RV</a:t>
            </a:r>
          </a:p>
        </p:txBody>
      </p:sp>
      <p:sp>
        <p:nvSpPr>
          <p:cNvPr id="6" name="Shape 71"/>
          <p:cNvSpPr txBox="1"/>
          <p:nvPr/>
        </p:nvSpPr>
        <p:spPr>
          <a:xfrm>
            <a:off x="1611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7" name="Shape 72"/>
          <p:cNvSpPr txBox="1"/>
          <p:nvPr/>
        </p:nvSpPr>
        <p:spPr>
          <a:xfrm>
            <a:off x="6162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8" name="Shape 73"/>
          <p:cNvSpPr txBox="1"/>
          <p:nvPr/>
        </p:nvSpPr>
        <p:spPr>
          <a:xfrm>
            <a:off x="4968525" y="4580799"/>
            <a:ext cx="2975099" cy="1245221"/>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Keck HIRES</a:t>
            </a:r>
          </a:p>
          <a:p>
            <a:pPr lvl="0" rtl="0">
              <a:spcBef>
                <a:spcPts val="0"/>
              </a:spcBef>
              <a:buNone/>
            </a:pPr>
            <a:r>
              <a:rPr lang="en" sz="2400" b="1" dirty="0">
                <a:solidFill>
                  <a:schemeClr val="accent1">
                    <a:lumMod val="75000"/>
                  </a:schemeClr>
                </a:solidFill>
                <a:latin typeface="Helvetica"/>
                <a:cs typeface="Helvetica"/>
              </a:rPr>
              <a:t>Jitter ~ 2.1 m/s</a:t>
            </a:r>
          </a:p>
          <a:p>
            <a:pPr lvl="0" rtl="0">
              <a:spcBef>
                <a:spcPts val="0"/>
              </a:spcBef>
              <a:buNone/>
            </a:pPr>
            <a:r>
              <a:rPr lang="en" sz="2400" dirty="0">
                <a:solidFill>
                  <a:schemeClr val="accent1">
                    <a:lumMod val="50000"/>
                  </a:schemeClr>
                </a:solidFill>
                <a:latin typeface="Helvetica"/>
                <a:cs typeface="Helvetica"/>
              </a:rPr>
              <a:t>RV Amp ~ 1.7 m/s</a:t>
            </a:r>
          </a:p>
        </p:txBody>
      </p:sp>
    </p:spTree>
    <p:extLst>
      <p:ext uri="{BB962C8B-B14F-4D97-AF65-F5344CB8AC3E}">
        <p14:creationId xmlns:p14="http://schemas.microsoft.com/office/powerpoint/2010/main" val="1281761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4" descr="185144_RV_year.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333" y="1508760"/>
            <a:ext cx="7406640" cy="5349240"/>
          </a:xfrm>
          <a:prstGeom prst="rect">
            <a:avLst/>
          </a:prstGeom>
        </p:spPr>
      </p:pic>
      <p:sp>
        <p:nvSpPr>
          <p:cNvPr id="114" name="Shape 11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Keck</a:t>
            </a:r>
            <a:r>
              <a:rPr lang="en" sz="3200" dirty="0" smtClean="0">
                <a:solidFill>
                  <a:schemeClr val="accent5">
                    <a:lumMod val="50000"/>
                  </a:schemeClr>
                </a:solidFill>
              </a:rPr>
              <a:t> </a:t>
            </a:r>
            <a:r>
              <a:rPr lang="en" sz="3200" dirty="0">
                <a:solidFill>
                  <a:schemeClr val="accent5">
                    <a:lumMod val="50000"/>
                  </a:schemeClr>
                </a:solidFill>
              </a:rPr>
              <a:t>precision on </a:t>
            </a:r>
            <a:r>
              <a:rPr lang="en-US" sz="3200" dirty="0" smtClean="0">
                <a:solidFill>
                  <a:schemeClr val="accent5">
                    <a:lumMod val="50000"/>
                  </a:schemeClr>
                </a:solidFill>
              </a:rPr>
              <a:t>a RV </a:t>
            </a:r>
            <a:r>
              <a:rPr lang="en" sz="3200" dirty="0" smtClean="0">
                <a:solidFill>
                  <a:schemeClr val="accent5">
                    <a:lumMod val="50000"/>
                  </a:schemeClr>
                </a:solidFill>
              </a:rPr>
              <a:t>standard star</a:t>
            </a:r>
            <a:endParaRPr lang="en" sz="3200" dirty="0">
              <a:solidFill>
                <a:schemeClr val="accent5">
                  <a:lumMod val="50000"/>
                </a:schemeClr>
              </a:solidFill>
            </a:endParaRPr>
          </a:p>
        </p:txBody>
      </p:sp>
      <p:sp>
        <p:nvSpPr>
          <p:cNvPr id="4" name="TextBox 3"/>
          <p:cNvSpPr txBox="1"/>
          <p:nvPr/>
        </p:nvSpPr>
        <p:spPr>
          <a:xfrm>
            <a:off x="2182519" y="2058340"/>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extLst>
      <p:ext uri="{BB962C8B-B14F-4D97-AF65-F5344CB8AC3E}">
        <p14:creationId xmlns:p14="http://schemas.microsoft.com/office/powerpoint/2010/main" val="21477798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5">
                    <a:lumMod val="50000"/>
                  </a:schemeClr>
                </a:solidFill>
              </a:rPr>
              <a:t>a &gt; 1 m/s systematic error! </a:t>
            </a:r>
            <a:endParaRPr lang="en-US" sz="3200" dirty="0">
              <a:solidFill>
                <a:schemeClr val="accent5">
                  <a:lumMod val="50000"/>
                </a:schemeClr>
              </a:solidFill>
            </a:endParaRPr>
          </a:p>
        </p:txBody>
      </p:sp>
      <p:pic>
        <p:nvPicPr>
          <p:cNvPr id="5" name="Picture 4"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2975" y="1508760"/>
            <a:ext cx="7406640" cy="5349240"/>
          </a:xfrm>
          <a:prstGeom prst="rect">
            <a:avLst/>
          </a:prstGeom>
        </p:spPr>
      </p:pic>
      <p:sp>
        <p:nvSpPr>
          <p:cNvPr id="6" name="TextBox 5"/>
          <p:cNvSpPr txBox="1"/>
          <p:nvPr/>
        </p:nvSpPr>
        <p:spPr>
          <a:xfrm>
            <a:off x="2182519" y="2058340"/>
            <a:ext cx="3491736" cy="400110"/>
          </a:xfrm>
          <a:prstGeom prst="rect">
            <a:avLst/>
          </a:prstGeom>
          <a:noFill/>
        </p:spPr>
        <p:txBody>
          <a:bodyPr wrap="none" rtlCol="0">
            <a:spAutoFit/>
          </a:bodyPr>
          <a:lstStyle/>
          <a:p>
            <a:r>
              <a:rPr lang="en-US" sz="2000" dirty="0">
                <a:solidFill>
                  <a:srgbClr val="666666"/>
                </a:solidFill>
              </a:rPr>
              <a:t>sigma </a:t>
            </a:r>
            <a:r>
              <a:rPr lang="en-US" sz="2000" dirty="0" err="1">
                <a:solidFill>
                  <a:srgbClr val="666666"/>
                </a:solidFill>
              </a:rPr>
              <a:t>Draconis</a:t>
            </a:r>
            <a:r>
              <a:rPr lang="en-US" sz="2000" dirty="0">
                <a:solidFill>
                  <a:srgbClr val="666666"/>
                </a:solidFill>
              </a:rPr>
              <a:t> (HD 185144)</a:t>
            </a:r>
          </a:p>
        </p:txBody>
      </p:sp>
    </p:spTree>
    <p:extLst>
      <p:ext uri="{BB962C8B-B14F-4D97-AF65-F5344CB8AC3E}">
        <p14:creationId xmlns:p14="http://schemas.microsoft.com/office/powerpoint/2010/main" val="29174986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a:solidFill>
                  <a:schemeClr val="accent4"/>
                </a:solidFill>
              </a:rPr>
              <a:t>the RVs are extracted by</a:t>
            </a:r>
            <a:r>
              <a:rPr lang="en-US" sz="4000" dirty="0">
                <a:solidFill>
                  <a:srgbClr val="4A3A27"/>
                </a:solidFill>
              </a:rPr>
              <a:t/>
            </a:r>
            <a:br>
              <a:rPr lang="en-US" sz="4000" dirty="0">
                <a:solidFill>
                  <a:srgbClr val="4A3A27"/>
                </a:solidFill>
              </a:rPr>
            </a:b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a:t>
            </a:r>
            <a:r>
              <a:rPr lang="en-US" sz="3300" dirty="0">
                <a:solidFill>
                  <a:srgbClr val="4A3A27"/>
                </a:solidFill>
              </a:rPr>
              <a:t>largest RV </a:t>
            </a:r>
            <a:r>
              <a:rPr lang="en-US" sz="3200" dirty="0">
                <a:solidFill>
                  <a:srgbClr val="4A3A27"/>
                </a:solidFill>
              </a:rPr>
              <a:t>signal</a:t>
            </a:r>
            <a:r>
              <a:rPr lang="en-US" sz="3300" dirty="0">
                <a:solidFill>
                  <a:srgbClr val="4A3A27"/>
                </a:solidFill>
              </a:rPr>
              <a:t> is the Earth</a:t>
            </a:r>
            <a:endParaRPr lang="en" sz="3300" dirty="0">
              <a:solidFill>
                <a:srgbClr val="4A3A27"/>
              </a:solidFill>
            </a:endParaRPr>
          </a:p>
        </p:txBody>
      </p:sp>
      <p:pic>
        <p:nvPicPr>
          <p:cNvPr id="3" name="Picture 2" descr="bc_demo.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5208" y="1611537"/>
            <a:ext cx="6552513" cy="4732371"/>
          </a:xfrm>
          <a:prstGeom prst="rect">
            <a:avLst/>
          </a:prstGeom>
        </p:spPr>
      </p:pic>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673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457200" y="305903"/>
            <a:ext cx="8229600" cy="741156"/>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600" b="1" dirty="0" smtClean="0">
                <a:solidFill>
                  <a:srgbClr val="4A3A27"/>
                </a:solidFill>
              </a:rPr>
              <a:t>first discoveries of exoplanets</a:t>
            </a:r>
            <a:endParaRPr lang="en-US" sz="3600" b="1" dirty="0">
              <a:solidFill>
                <a:srgbClr val="4A3A27"/>
              </a:solidFill>
            </a:endParaRPr>
          </a:p>
        </p:txBody>
      </p:sp>
      <p:sp>
        <p:nvSpPr>
          <p:cNvPr id="11" name="Text Placeholder 10"/>
          <p:cNvSpPr>
            <a:spLocks noGrp="1"/>
          </p:cNvSpPr>
          <p:nvPr>
            <p:ph type="body" idx="1"/>
          </p:nvPr>
        </p:nvSpPr>
        <p:spPr>
          <a:xfrm>
            <a:off x="457200" y="1183848"/>
            <a:ext cx="4885284" cy="3019294"/>
          </a:xfrm>
        </p:spPr>
        <p:txBody>
          <a:bodyPr/>
          <a:lstStyle/>
          <a:p>
            <a:r>
              <a:rPr lang="en-US" sz="1800" dirty="0" smtClean="0"/>
              <a:t>1955 Otto Struve, first documented concept</a:t>
            </a:r>
          </a:p>
          <a:p>
            <a:endParaRPr lang="en-US" sz="1000" dirty="0" smtClean="0"/>
          </a:p>
          <a:p>
            <a:r>
              <a:rPr lang="en-US" sz="1800" dirty="0" smtClean="0"/>
              <a:t>1973 Griffin &amp; Griffin, proposed 10 m/s</a:t>
            </a:r>
          </a:p>
          <a:p>
            <a:endParaRPr lang="en-US" sz="1000" dirty="0"/>
          </a:p>
          <a:p>
            <a:r>
              <a:rPr lang="en-US" sz="1800" dirty="0" smtClean="0"/>
              <a:t>1988 Campbell &amp; Walker et al., 15 m/s</a:t>
            </a:r>
          </a:p>
          <a:p>
            <a:r>
              <a:rPr lang="en-US" sz="1800" dirty="0" smtClean="0"/>
              <a:t>1989 Latham et al., 100 m/s</a:t>
            </a:r>
          </a:p>
          <a:p>
            <a:r>
              <a:rPr lang="en-US" sz="1800" dirty="0" smtClean="0"/>
              <a:t>1993 </a:t>
            </a:r>
            <a:r>
              <a:rPr lang="en-US" sz="1800" dirty="0" err="1" smtClean="0"/>
              <a:t>Hatzes</a:t>
            </a:r>
            <a:r>
              <a:rPr lang="en-US" sz="1800" dirty="0" smtClean="0"/>
              <a:t> &amp; Cochran, 20 m/s</a:t>
            </a:r>
          </a:p>
          <a:p>
            <a:endParaRPr lang="en-US" sz="1000" dirty="0" smtClean="0"/>
          </a:p>
          <a:p>
            <a:r>
              <a:rPr lang="en-US" sz="1800" b="1" dirty="0"/>
              <a:t>1993 </a:t>
            </a:r>
            <a:r>
              <a:rPr lang="en-US" sz="1800" b="1" dirty="0" err="1"/>
              <a:t>Wolszczan</a:t>
            </a:r>
            <a:r>
              <a:rPr lang="en-US" sz="1800" b="1" dirty="0"/>
              <a:t> &amp; Frail, </a:t>
            </a:r>
            <a:r>
              <a:rPr lang="en-US" sz="1800" b="1" dirty="0" smtClean="0"/>
              <a:t>first exoplanet </a:t>
            </a:r>
          </a:p>
          <a:p>
            <a:r>
              <a:rPr lang="en-US" sz="1800" b="1" dirty="0" smtClean="0"/>
              <a:t>1995 Mayor &amp; </a:t>
            </a:r>
            <a:r>
              <a:rPr lang="en-US" sz="1800" b="1" dirty="0" err="1" smtClean="0"/>
              <a:t>Queloz</a:t>
            </a:r>
            <a:r>
              <a:rPr lang="en-US" sz="1800" b="1" dirty="0" smtClean="0"/>
              <a:t>, </a:t>
            </a:r>
            <a:r>
              <a:rPr lang="en-US" sz="1800" b="1" dirty="0" smtClean="0"/>
              <a:t>51 </a:t>
            </a:r>
            <a:r>
              <a:rPr lang="en-US" sz="1800" b="1" dirty="0" smtClean="0"/>
              <a:t>Peg b</a:t>
            </a:r>
          </a:p>
          <a:p>
            <a:r>
              <a:rPr lang="en-US" sz="1800" dirty="0" smtClean="0"/>
              <a:t>1996 Marcy &amp; Butler, the next 9 exoplanets</a:t>
            </a:r>
            <a:endParaRPr lang="en-US" sz="1800" dirty="0"/>
          </a:p>
        </p:txBody>
      </p:sp>
      <p:grpSp>
        <p:nvGrpSpPr>
          <p:cNvPr id="18" name="Group 17"/>
          <p:cNvGrpSpPr/>
          <p:nvPr/>
        </p:nvGrpSpPr>
        <p:grpSpPr>
          <a:xfrm>
            <a:off x="816130" y="4045563"/>
            <a:ext cx="3624010" cy="2713066"/>
            <a:chOff x="457200" y="4307877"/>
            <a:chExt cx="3624010" cy="2713066"/>
          </a:xfrm>
        </p:grpSpPr>
        <p:pic>
          <p:nvPicPr>
            <p:cNvPr id="12" name="Picture 11"/>
            <p:cNvPicPr>
              <a:picLocks noChangeAspect="1"/>
            </p:cNvPicPr>
            <p:nvPr/>
          </p:nvPicPr>
          <p:blipFill rotWithShape="1">
            <a:blip r:embed="rId3"/>
            <a:srcRect b="12967"/>
            <a:stretch/>
          </p:blipFill>
          <p:spPr>
            <a:xfrm>
              <a:off x="457200" y="4307877"/>
              <a:ext cx="3596400" cy="2293022"/>
            </a:xfrm>
            <a:prstGeom prst="rect">
              <a:avLst/>
            </a:prstGeom>
          </p:spPr>
        </p:pic>
        <p:sp>
          <p:nvSpPr>
            <p:cNvPr id="13" name="TextBox 12"/>
            <p:cNvSpPr txBox="1"/>
            <p:nvPr/>
          </p:nvSpPr>
          <p:spPr>
            <a:xfrm>
              <a:off x="1711596" y="6497723"/>
              <a:ext cx="2369614" cy="523220"/>
            </a:xfrm>
            <a:prstGeom prst="rect">
              <a:avLst/>
            </a:prstGeom>
            <a:noFill/>
          </p:spPr>
          <p:txBody>
            <a:bodyPr wrap="square" rtlCol="0">
              <a:spAutoFit/>
            </a:bodyPr>
            <a:lstStyle/>
            <a:p>
              <a:r>
                <a:rPr lang="en-US" dirty="0" smtClean="0">
                  <a:solidFill>
                    <a:schemeClr val="tx1">
                      <a:lumMod val="65000"/>
                      <a:lumOff val="35000"/>
                    </a:schemeClr>
                  </a:solidFill>
                </a:rPr>
                <a:t>Campbell</a:t>
              </a:r>
              <a:r>
                <a:rPr lang="en-US" dirty="0" smtClean="0">
                  <a:solidFill>
                    <a:schemeClr val="tx1">
                      <a:lumMod val="65000"/>
                      <a:lumOff val="35000"/>
                    </a:schemeClr>
                  </a:solidFill>
                </a:rPr>
                <a:t> </a:t>
              </a:r>
              <a:r>
                <a:rPr lang="en-US" dirty="0" smtClean="0">
                  <a:solidFill>
                    <a:schemeClr val="tx1">
                      <a:lumMod val="65000"/>
                      <a:lumOff val="35000"/>
                    </a:schemeClr>
                  </a:solidFill>
                </a:rPr>
                <a:t>and </a:t>
              </a:r>
              <a:r>
                <a:rPr lang="en-US" dirty="0" smtClean="0">
                  <a:solidFill>
                    <a:schemeClr val="tx1">
                      <a:lumMod val="65000"/>
                      <a:lumOff val="35000"/>
                    </a:schemeClr>
                  </a:solidFill>
                </a:rPr>
                <a:t>Walker</a:t>
              </a:r>
              <a:endParaRPr lang="en-US" dirty="0" smtClean="0">
                <a:solidFill>
                  <a:schemeClr val="tx1">
                    <a:lumMod val="65000"/>
                    <a:lumOff val="35000"/>
                  </a:schemeClr>
                </a:solidFill>
              </a:endParaRPr>
            </a:p>
            <a:p>
              <a:r>
                <a:rPr lang="en-US" dirty="0" smtClean="0">
                  <a:solidFill>
                    <a:schemeClr val="tx1">
                      <a:lumMod val="65000"/>
                      <a:lumOff val="35000"/>
                    </a:schemeClr>
                  </a:solidFill>
                </a:rPr>
                <a:t>from Paul Butler’s blog post</a:t>
              </a:r>
              <a:endParaRPr lang="en-US" dirty="0">
                <a:solidFill>
                  <a:schemeClr val="tx1">
                    <a:lumMod val="65000"/>
                    <a:lumOff val="35000"/>
                  </a:schemeClr>
                </a:solidFill>
              </a:endParaRPr>
            </a:p>
          </p:txBody>
        </p:sp>
      </p:grpSp>
      <p:grpSp>
        <p:nvGrpSpPr>
          <p:cNvPr id="19" name="Group 18"/>
          <p:cNvGrpSpPr/>
          <p:nvPr/>
        </p:nvGrpSpPr>
        <p:grpSpPr>
          <a:xfrm>
            <a:off x="5686054" y="1286256"/>
            <a:ext cx="3159418" cy="2549576"/>
            <a:chOff x="5686054" y="1189614"/>
            <a:chExt cx="3159418" cy="2549576"/>
          </a:xfrm>
        </p:grpSpPr>
        <p:sp>
          <p:nvSpPr>
            <p:cNvPr id="14" name="TextBox 13"/>
            <p:cNvSpPr txBox="1"/>
            <p:nvPr/>
          </p:nvSpPr>
          <p:spPr>
            <a:xfrm>
              <a:off x="6355500" y="3215970"/>
              <a:ext cx="2489972" cy="523220"/>
            </a:xfrm>
            <a:prstGeom prst="rect">
              <a:avLst/>
            </a:prstGeom>
            <a:noFill/>
          </p:spPr>
          <p:txBody>
            <a:bodyPr wrap="none" rtlCol="0">
              <a:spAutoFit/>
            </a:bodyPr>
            <a:lstStyle/>
            <a:p>
              <a:pPr algn="r"/>
              <a:r>
                <a:rPr lang="en-US" dirty="0" smtClean="0">
                  <a:solidFill>
                    <a:schemeClr val="tx1">
                      <a:lumMod val="65000"/>
                      <a:lumOff val="35000"/>
                    </a:schemeClr>
                  </a:solidFill>
                </a:rPr>
                <a:t>Mayor and </a:t>
              </a:r>
              <a:r>
                <a:rPr lang="en-US" dirty="0" err="1" smtClean="0">
                  <a:solidFill>
                    <a:schemeClr val="tx1">
                      <a:lumMod val="65000"/>
                      <a:lumOff val="35000"/>
                    </a:schemeClr>
                  </a:solidFill>
                </a:rPr>
                <a:t>Queloz</a:t>
              </a:r>
              <a:r>
                <a:rPr lang="en-US" dirty="0">
                  <a:solidFill>
                    <a:schemeClr val="tx1">
                      <a:lumMod val="65000"/>
                      <a:lumOff val="35000"/>
                    </a:schemeClr>
                  </a:solidFill>
                </a:rPr>
                <a:t> </a:t>
              </a:r>
              <a:r>
                <a:rPr lang="en-US" dirty="0" smtClean="0">
                  <a:solidFill>
                    <a:schemeClr val="tx1">
                      <a:lumMod val="65000"/>
                      <a:lumOff val="35000"/>
                    </a:schemeClr>
                  </a:solidFill>
                </a:rPr>
                <a:t>at La </a:t>
              </a:r>
              <a:r>
                <a:rPr lang="en-US" dirty="0" err="1" smtClean="0">
                  <a:solidFill>
                    <a:schemeClr val="tx1">
                      <a:lumMod val="65000"/>
                      <a:lumOff val="35000"/>
                    </a:schemeClr>
                  </a:solidFill>
                </a:rPr>
                <a:t>Silla</a:t>
              </a:r>
              <a:endParaRPr lang="en-US" dirty="0" smtClean="0">
                <a:solidFill>
                  <a:schemeClr val="tx1">
                    <a:lumMod val="65000"/>
                    <a:lumOff val="35000"/>
                  </a:schemeClr>
                </a:solidFill>
              </a:endParaRPr>
            </a:p>
            <a:p>
              <a:pPr algn="r"/>
              <a:r>
                <a:rPr lang="en-US" dirty="0" smtClean="0">
                  <a:solidFill>
                    <a:schemeClr val="tx1">
                      <a:lumMod val="65000"/>
                      <a:lumOff val="35000"/>
                    </a:schemeClr>
                  </a:solidFill>
                </a:rPr>
                <a:t>image by ESO</a:t>
              </a:r>
              <a:endParaRPr lang="en-US" dirty="0">
                <a:solidFill>
                  <a:schemeClr val="tx1">
                    <a:lumMod val="65000"/>
                    <a:lumOff val="35000"/>
                  </a:schemeClr>
                </a:solidFill>
              </a:endParaRPr>
            </a:p>
          </p:txBody>
        </p:sp>
        <p:pic>
          <p:nvPicPr>
            <p:cNvPr id="15" name="Picture 14"/>
            <p:cNvPicPr>
              <a:picLocks noChangeAspect="1"/>
            </p:cNvPicPr>
            <p:nvPr/>
          </p:nvPicPr>
          <p:blipFill>
            <a:blip r:embed="rId4"/>
            <a:stretch>
              <a:fillRect/>
            </a:stretch>
          </p:blipFill>
          <p:spPr>
            <a:xfrm>
              <a:off x="5686054" y="1189614"/>
              <a:ext cx="3159418" cy="2028383"/>
            </a:xfrm>
            <a:prstGeom prst="rect">
              <a:avLst/>
            </a:prstGeom>
          </p:spPr>
        </p:pic>
      </p:grpSp>
      <p:grpSp>
        <p:nvGrpSpPr>
          <p:cNvPr id="20" name="Group 19"/>
          <p:cNvGrpSpPr/>
          <p:nvPr/>
        </p:nvGrpSpPr>
        <p:grpSpPr>
          <a:xfrm>
            <a:off x="5630834" y="4078888"/>
            <a:ext cx="3214638" cy="2618213"/>
            <a:chOff x="5630834" y="4078888"/>
            <a:chExt cx="3214638" cy="2618213"/>
          </a:xfrm>
        </p:grpSpPr>
        <p:pic>
          <p:nvPicPr>
            <p:cNvPr id="16" name="Picture 15"/>
            <p:cNvPicPr>
              <a:picLocks noChangeAspect="1"/>
            </p:cNvPicPr>
            <p:nvPr/>
          </p:nvPicPr>
          <p:blipFill>
            <a:blip r:embed="rId5"/>
            <a:stretch>
              <a:fillRect/>
            </a:stretch>
          </p:blipFill>
          <p:spPr>
            <a:xfrm>
              <a:off x="5686054" y="4078888"/>
              <a:ext cx="3159418" cy="2106279"/>
            </a:xfrm>
            <a:prstGeom prst="rect">
              <a:avLst/>
            </a:prstGeom>
          </p:spPr>
        </p:pic>
        <p:sp>
          <p:nvSpPr>
            <p:cNvPr id="17" name="TextBox 16"/>
            <p:cNvSpPr txBox="1"/>
            <p:nvPr/>
          </p:nvSpPr>
          <p:spPr>
            <a:xfrm>
              <a:off x="5630834" y="6173881"/>
              <a:ext cx="2484659" cy="523220"/>
            </a:xfrm>
            <a:prstGeom prst="rect">
              <a:avLst/>
            </a:prstGeom>
            <a:noFill/>
          </p:spPr>
          <p:txBody>
            <a:bodyPr wrap="none" rtlCol="0">
              <a:spAutoFit/>
            </a:bodyPr>
            <a:lstStyle/>
            <a:p>
              <a:r>
                <a:rPr lang="en-US" dirty="0" smtClean="0">
                  <a:solidFill>
                    <a:schemeClr val="tx1">
                      <a:lumMod val="65000"/>
                      <a:lumOff val="35000"/>
                    </a:schemeClr>
                  </a:solidFill>
                </a:rPr>
                <a:t>Marcy and Butler in 1997</a:t>
              </a:r>
            </a:p>
            <a:p>
              <a:r>
                <a:rPr lang="en-US" dirty="0" smtClean="0">
                  <a:solidFill>
                    <a:schemeClr val="tx1">
                      <a:lumMod val="65000"/>
                      <a:lumOff val="35000"/>
                    </a:schemeClr>
                  </a:solidFill>
                </a:rPr>
                <a:t>image from </a:t>
              </a:r>
              <a:r>
                <a:rPr lang="en-US" i="1" dirty="0" smtClean="0">
                  <a:solidFill>
                    <a:schemeClr val="tx1">
                      <a:lumMod val="65000"/>
                      <a:lumOff val="35000"/>
                    </a:schemeClr>
                  </a:solidFill>
                </a:rPr>
                <a:t>New York Times</a:t>
              </a:r>
              <a:endParaRPr lang="en-US" i="1" dirty="0">
                <a:solidFill>
                  <a:schemeClr val="tx1">
                    <a:lumMod val="65000"/>
                    <a:lumOff val="35000"/>
                  </a:schemeClr>
                </a:solidFill>
              </a:endParaRPr>
            </a:p>
          </p:txBody>
        </p:sp>
      </p:grpSp>
    </p:spTree>
    <p:extLst>
      <p:ext uri="{BB962C8B-B14F-4D97-AF65-F5344CB8AC3E}">
        <p14:creationId xmlns:p14="http://schemas.microsoft.com/office/powerpoint/2010/main" val="30019959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a:solidFill>
                  <a:schemeClr val="accent4"/>
                </a:solidFill>
              </a:rPr>
              <a:t>the RVs are extracted by</a:t>
            </a:r>
            <a:r>
              <a:rPr lang="en-US" sz="2400" dirty="0">
                <a:solidFill>
                  <a:srgbClr val="4A3A27"/>
                </a:solidFill>
              </a:rPr>
              <a:t/>
            </a:r>
            <a:br>
              <a:rPr lang="en-US" sz="2400" dirty="0">
                <a:solidFill>
                  <a:srgbClr val="4A3A27"/>
                </a:solidFill>
              </a:rPr>
            </a:b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7092044" y="4769940"/>
            <a:ext cx="1422423" cy="369332"/>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43969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784" y="274637"/>
            <a:ext cx="8534399" cy="1143000"/>
          </a:xfrm>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telluric lines = spectral contamination</a:t>
            </a:r>
            <a:endParaRPr lang="en" sz="3200" dirty="0">
              <a:solidFill>
                <a:schemeClr val="accent6">
                  <a:lumMod val="50000"/>
                </a:schemeClr>
              </a:solidFill>
            </a:endParaRPr>
          </a:p>
        </p:txBody>
      </p:sp>
      <p:grpSp>
        <p:nvGrpSpPr>
          <p:cNvPr id="2" name="Group 1"/>
          <p:cNvGrpSpPr/>
          <p:nvPr/>
        </p:nvGrpSpPr>
        <p:grpSpPr>
          <a:xfrm>
            <a:off x="108350" y="1750403"/>
            <a:ext cx="9188074" cy="4595908"/>
            <a:chOff x="108350" y="2012717"/>
            <a:chExt cx="9188074" cy="4595908"/>
          </a:xfrm>
        </p:grpSpPr>
        <p:pic>
          <p:nvPicPr>
            <p:cNvPr id="5" name="Shape 151"/>
            <p:cNvPicPr preferRelativeResize="0"/>
            <p:nvPr/>
          </p:nvPicPr>
          <p:blipFill rotWithShape="1">
            <a:blip r:embed="rId3" cstate="print">
              <a:alphaModFix/>
              <a:extLst>
                <a:ext uri="{28A0092B-C50C-407E-A947-70E740481C1C}">
                  <a14:useLocalDpi xmlns:a14="http://schemas.microsoft.com/office/drawing/2010/main"/>
                </a:ext>
              </a:extLst>
            </a:blip>
            <a:srcRect b="1390"/>
            <a:stretch/>
          </p:blipFill>
          <p:spPr>
            <a:xfrm>
              <a:off x="108350" y="2012717"/>
              <a:ext cx="8883249" cy="4355787"/>
            </a:xfrm>
            <a:prstGeom prst="rect">
              <a:avLst/>
            </a:prstGeom>
            <a:noFill/>
            <a:ln>
              <a:noFill/>
            </a:ln>
          </p:spPr>
        </p:pic>
        <p:sp>
          <p:nvSpPr>
            <p:cNvPr id="6" name="Shape 152"/>
            <p:cNvSpPr txBox="1"/>
            <p:nvPr/>
          </p:nvSpPr>
          <p:spPr>
            <a:xfrm>
              <a:off x="2558675" y="3775425"/>
              <a:ext cx="1204800" cy="501900"/>
            </a:xfrm>
            <a:prstGeom prst="rect">
              <a:avLst/>
            </a:prstGeom>
            <a:noFill/>
            <a:ln>
              <a:noFill/>
            </a:ln>
          </p:spPr>
          <p:txBody>
            <a:bodyPr lIns="91425" tIns="91425" rIns="91425" bIns="91425" anchor="t" anchorCtr="0">
              <a:noAutofit/>
            </a:bodyPr>
            <a:lstStyle/>
            <a:p>
              <a:pPr>
                <a:spcBef>
                  <a:spcPts val="0"/>
                </a:spcBef>
                <a:buNone/>
              </a:pPr>
              <a:r>
                <a:rPr lang="en" sz="2400" dirty="0">
                  <a:solidFill>
                    <a:srgbClr val="53595E"/>
                  </a:solidFill>
                </a:rPr>
                <a:t>500nm</a:t>
              </a:r>
            </a:p>
          </p:txBody>
        </p:sp>
        <p:sp>
          <p:nvSpPr>
            <p:cNvPr id="9" name="Shape 153"/>
            <p:cNvSpPr txBox="1"/>
            <p:nvPr/>
          </p:nvSpPr>
          <p:spPr>
            <a:xfrm>
              <a:off x="8208300" y="37754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0" name="Shape 154"/>
            <p:cNvSpPr txBox="1"/>
            <p:nvPr/>
          </p:nvSpPr>
          <p:spPr>
            <a:xfrm>
              <a:off x="457200" y="61067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1" name="Shape 155"/>
            <p:cNvSpPr txBox="1"/>
            <p:nvPr/>
          </p:nvSpPr>
          <p:spPr>
            <a:xfrm>
              <a:off x="8146825" y="6106725"/>
              <a:ext cx="11495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2.6μm</a:t>
              </a:r>
            </a:p>
          </p:txBody>
        </p:sp>
        <p:sp>
          <p:nvSpPr>
            <p:cNvPr id="12" name="Shape 156"/>
            <p:cNvSpPr txBox="1"/>
            <p:nvPr/>
          </p:nvSpPr>
          <p:spPr>
            <a:xfrm>
              <a:off x="757175" y="2131486"/>
              <a:ext cx="2210872" cy="417300"/>
            </a:xfrm>
            <a:prstGeom prst="rect">
              <a:avLst/>
            </a:prstGeom>
            <a:noFill/>
            <a:ln>
              <a:noFill/>
            </a:ln>
          </p:spPr>
          <p:txBody>
            <a:bodyPr lIns="91425" tIns="91425" rIns="91425" bIns="91425" anchor="t" anchorCtr="0">
              <a:noAutofit/>
            </a:bodyPr>
            <a:lstStyle/>
            <a:p>
              <a:pPr>
                <a:spcBef>
                  <a:spcPts val="0"/>
                </a:spcBef>
                <a:buNone/>
              </a:pPr>
              <a:r>
                <a:rPr lang="en" sz="1600" dirty="0">
                  <a:solidFill>
                    <a:srgbClr val="666666"/>
                  </a:solidFill>
                </a:rPr>
                <a:t>Smette et al. (2015)</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micro-</a:t>
            </a:r>
            <a:r>
              <a:rPr lang="en" sz="3200" dirty="0" smtClean="0">
                <a:solidFill>
                  <a:schemeClr val="accent6">
                    <a:lumMod val="50000"/>
                  </a:schemeClr>
                </a:solidFill>
              </a:rPr>
              <a:t>telluric</a:t>
            </a:r>
            <a:r>
              <a:rPr lang="en-US" sz="3200" dirty="0" smtClean="0">
                <a:solidFill>
                  <a:schemeClr val="accent6">
                    <a:lumMod val="50000"/>
                  </a:schemeClr>
                </a:solidFill>
              </a:rPr>
              <a:t>s</a:t>
            </a:r>
            <a:r>
              <a:rPr lang="en" sz="3200" dirty="0" smtClean="0">
                <a:solidFill>
                  <a:schemeClr val="accent6">
                    <a:lumMod val="50000"/>
                  </a:schemeClr>
                </a:solidFill>
              </a:rPr>
              <a:t> in </a:t>
            </a:r>
            <a:r>
              <a:rPr lang="en" sz="3200" dirty="0">
                <a:solidFill>
                  <a:schemeClr val="accent6">
                    <a:lumMod val="50000"/>
                  </a:schemeClr>
                </a:solidFill>
              </a:rPr>
              <a:t>iodine </a:t>
            </a:r>
            <a:r>
              <a:rPr lang="en-US" sz="3200" dirty="0" smtClean="0">
                <a:solidFill>
                  <a:schemeClr val="accent6">
                    <a:lumMod val="50000"/>
                  </a:schemeClr>
                </a:solidFill>
              </a:rPr>
              <a:t>spectral </a:t>
            </a:r>
            <a:r>
              <a:rPr lang="en" sz="3200" dirty="0" smtClean="0">
                <a:solidFill>
                  <a:schemeClr val="accent6">
                    <a:lumMod val="50000"/>
                  </a:schemeClr>
                </a:solidFill>
              </a:rPr>
              <a:t>region</a:t>
            </a:r>
            <a:endParaRPr lang="en" sz="3200" dirty="0">
              <a:solidFill>
                <a:schemeClr val="accent6">
                  <a:lumMod val="50000"/>
                </a:schemeClr>
              </a:solidFill>
            </a:endParaRPr>
          </a:p>
        </p:txBody>
      </p:sp>
      <p:sp>
        <p:nvSpPr>
          <p:cNvPr id="8" name="TextBox 7"/>
          <p:cNvSpPr txBox="1"/>
          <p:nvPr/>
        </p:nvSpPr>
        <p:spPr>
          <a:xfrm>
            <a:off x="4385566" y="6519446"/>
            <a:ext cx="4758434" cy="338554"/>
          </a:xfrm>
          <a:prstGeom prst="rect">
            <a:avLst/>
          </a:prstGeom>
          <a:noFill/>
        </p:spPr>
        <p:txBody>
          <a:bodyPr wrap="none" rtlCol="0">
            <a:spAutoFit/>
          </a:bodyPr>
          <a:lstStyle/>
          <a:p>
            <a:r>
              <a:rPr lang="en-US" sz="1600" dirty="0">
                <a:solidFill>
                  <a:schemeClr val="accent6">
                    <a:lumMod val="75000"/>
                  </a:schemeClr>
                </a:solidFill>
              </a:rPr>
              <a:t>g</a:t>
            </a:r>
            <a:r>
              <a:rPr lang="en-US" sz="1600" dirty="0" smtClean="0">
                <a:solidFill>
                  <a:schemeClr val="accent6">
                    <a:lumMod val="75000"/>
                  </a:schemeClr>
                </a:solidFill>
              </a:rPr>
              <a:t>enerated using TERRASPEC, Bender et al. 2012</a:t>
            </a:r>
            <a:endParaRPr lang="en-US" sz="1600" dirty="0">
              <a:solidFill>
                <a:schemeClr val="accent6">
                  <a:lumMod val="75000"/>
                </a:schemeClr>
              </a:solidFill>
            </a:endParaRPr>
          </a:p>
        </p:txBody>
      </p:sp>
      <p:pic>
        <p:nvPicPr>
          <p:cNvPr id="7" name="Picture 6"/>
          <p:cNvPicPr>
            <a:picLocks noChangeAspect="1"/>
          </p:cNvPicPr>
          <p:nvPr/>
        </p:nvPicPr>
        <p:blipFill>
          <a:blip r:embed="rId3"/>
          <a:stretch>
            <a:fillRect/>
          </a:stretch>
        </p:blipFill>
        <p:spPr>
          <a:xfrm>
            <a:off x="1409735" y="1686895"/>
            <a:ext cx="6243643" cy="4678989"/>
          </a:xfrm>
          <a:prstGeom prst="rect">
            <a:avLst/>
          </a:prstGeom>
        </p:spPr>
      </p:pic>
    </p:spTree>
    <p:extLst>
      <p:ext uri="{BB962C8B-B14F-4D97-AF65-F5344CB8AC3E}">
        <p14:creationId xmlns:p14="http://schemas.microsoft.com/office/powerpoint/2010/main" val="22517409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chemeClr val="accent6">
                    <a:lumMod val="50000"/>
                  </a:schemeClr>
                </a:solidFill>
              </a:rPr>
              <a:t>complete end-to-end </a:t>
            </a:r>
            <a:r>
              <a:rPr lang="en-US" sz="3300" dirty="0" smtClean="0">
                <a:solidFill>
                  <a:schemeClr val="accent1">
                    <a:lumMod val="75000"/>
                  </a:schemeClr>
                </a:solidFill>
              </a:rPr>
              <a:t>simulation</a:t>
            </a:r>
            <a:r>
              <a:rPr lang="en-US" sz="3300" dirty="0" smtClean="0">
                <a:solidFill>
                  <a:schemeClr val="accent6">
                    <a:lumMod val="50000"/>
                  </a:schemeClr>
                </a:solidFill>
              </a:rPr>
              <a:t> of the Keck Doppler pipeline</a:t>
            </a:r>
            <a:endParaRPr lang="en" sz="3300" dirty="0">
              <a:solidFill>
                <a:schemeClr val="accent6">
                  <a:lumMod val="50000"/>
                </a:schemeClr>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4505" y="1609344"/>
            <a:ext cx="6558358" cy="4736592"/>
          </a:xfrm>
          <a:prstGeom prst="rect">
            <a:avLst/>
          </a:prstGeom>
        </p:spPr>
      </p:pic>
      <p:grpSp>
        <p:nvGrpSpPr>
          <p:cNvPr id="16" name="Group 15"/>
          <p:cNvGrpSpPr/>
          <p:nvPr/>
        </p:nvGrpSpPr>
        <p:grpSpPr>
          <a:xfrm>
            <a:off x="6622294" y="2161283"/>
            <a:ext cx="2455007" cy="3289256"/>
            <a:chOff x="6787954" y="2161283"/>
            <a:chExt cx="2455007" cy="3289256"/>
          </a:xfrm>
        </p:grpSpPr>
        <p:grpSp>
          <p:nvGrpSpPr>
            <p:cNvPr id="17" name="Group 16"/>
            <p:cNvGrpSpPr/>
            <p:nvPr/>
          </p:nvGrpSpPr>
          <p:grpSpPr>
            <a:xfrm>
              <a:off x="6787954" y="2161283"/>
              <a:ext cx="2455007" cy="3289256"/>
              <a:chOff x="6787954" y="2161283"/>
              <a:chExt cx="2455007" cy="3289256"/>
            </a:xfrm>
          </p:grpSpPr>
          <p:sp>
            <p:nvSpPr>
              <p:cNvPr id="23" name="TextBox 22"/>
              <p:cNvSpPr txBox="1"/>
              <p:nvPr/>
            </p:nvSpPr>
            <p:spPr>
              <a:xfrm>
                <a:off x="7428619" y="2161283"/>
                <a:ext cx="1054045" cy="707886"/>
              </a:xfrm>
              <a:prstGeom prst="rect">
                <a:avLst/>
              </a:prstGeom>
              <a:noFill/>
            </p:spPr>
            <p:txBody>
              <a:bodyPr wrap="none" rtlCol="0">
                <a:spAutoFit/>
              </a:bodyPr>
              <a:lstStyle/>
              <a:p>
                <a:pPr algn="ctr"/>
                <a:r>
                  <a:rPr lang="en-US" sz="2000" dirty="0" smtClean="0">
                    <a:latin typeface="Helvetica"/>
                    <a:cs typeface="Helvetica"/>
                  </a:rPr>
                  <a:t>true</a:t>
                </a:r>
                <a:endParaRPr lang="en-US" sz="2000" dirty="0">
                  <a:latin typeface="Helvetica"/>
                  <a:cs typeface="Helvetica"/>
                </a:endParaRPr>
              </a:p>
              <a:p>
                <a:pPr algn="ctr"/>
                <a:r>
                  <a:rPr lang="en-US" sz="2000" dirty="0" smtClean="0">
                    <a:latin typeface="Helvetica"/>
                    <a:cs typeface="Helvetica"/>
                  </a:rPr>
                  <a:t>(model)</a:t>
                </a:r>
              </a:p>
            </p:txBody>
          </p:sp>
          <p:sp>
            <p:nvSpPr>
              <p:cNvPr id="24" name="TextBox 23"/>
              <p:cNvSpPr txBox="1"/>
              <p:nvPr/>
            </p:nvSpPr>
            <p:spPr>
              <a:xfrm>
                <a:off x="7211794" y="4742653"/>
                <a:ext cx="1481470" cy="707886"/>
              </a:xfrm>
              <a:prstGeom prst="rect">
                <a:avLst/>
              </a:prstGeom>
              <a:noFill/>
            </p:spPr>
            <p:txBody>
              <a:bodyPr wrap="none" rtlCol="0">
                <a:spAutoFit/>
              </a:bodyPr>
              <a:lstStyle/>
              <a:p>
                <a:pPr algn="ctr"/>
                <a:r>
                  <a:rPr lang="en-US" sz="2000" b="1" dirty="0" smtClean="0">
                    <a:latin typeface="Helvetica"/>
                    <a:cs typeface="Helvetica"/>
                  </a:rPr>
                  <a:t>observed</a:t>
                </a:r>
              </a:p>
              <a:p>
                <a:pPr algn="ctr"/>
                <a:r>
                  <a:rPr lang="en-US" sz="2000" b="1" dirty="0" smtClean="0">
                    <a:solidFill>
                      <a:schemeClr val="accent1">
                        <a:lumMod val="75000"/>
                      </a:schemeClr>
                    </a:solidFill>
                    <a:latin typeface="Helvetica"/>
                    <a:cs typeface="Helvetica"/>
                  </a:rPr>
                  <a:t>(synthetic)</a:t>
                </a:r>
              </a:p>
            </p:txBody>
          </p:sp>
          <p:sp>
            <p:nvSpPr>
              <p:cNvPr id="25" name="TextBox 24"/>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26" name="TextBox 25"/>
              <p:cNvSpPr txBox="1"/>
              <p:nvPr/>
            </p:nvSpPr>
            <p:spPr>
              <a:xfrm>
                <a:off x="6787954" y="3311642"/>
                <a:ext cx="2455007" cy="646331"/>
              </a:xfrm>
              <a:prstGeom prst="rect">
                <a:avLst/>
              </a:prstGeom>
              <a:noFill/>
            </p:spPr>
            <p:txBody>
              <a:bodyPr wrap="none" rtlCol="0">
                <a:spAutoFit/>
              </a:bodyPr>
              <a:lstStyle/>
              <a:p>
                <a:pPr algn="ctr"/>
                <a:r>
                  <a:rPr lang="en-US" sz="1800" b="1" dirty="0" smtClean="0">
                    <a:solidFill>
                      <a:schemeClr val="tx1"/>
                    </a:solidFill>
                  </a:rPr>
                  <a:t>stellar template</a:t>
                </a:r>
              </a:p>
              <a:p>
                <a:pPr algn="ctr"/>
                <a:r>
                  <a:rPr lang="en-US" sz="1800" b="1" dirty="0" smtClean="0">
                    <a:solidFill>
                      <a:srgbClr val="9E4934"/>
                    </a:solidFill>
                  </a:rPr>
                  <a:t>(synthetic spectrum)</a:t>
                </a:r>
                <a:endParaRPr lang="en-US" sz="1800" b="1" dirty="0">
                  <a:solidFill>
                    <a:srgbClr val="9E4934"/>
                  </a:solidFill>
                </a:endParaRPr>
              </a:p>
            </p:txBody>
          </p:sp>
        </p:grpSp>
        <p:sp>
          <p:nvSpPr>
            <p:cNvPr id="18" name="Down Arrow 17"/>
            <p:cNvSpPr/>
            <p:nvPr/>
          </p:nvSpPr>
          <p:spPr>
            <a:xfrm>
              <a:off x="7702695" y="4087915"/>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2514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tellurics make a difference!</a:t>
            </a:r>
            <a:endParaRPr lang="en-US" dirty="0"/>
          </a:p>
        </p:txBody>
      </p:sp>
      <p:grpSp>
        <p:nvGrpSpPr>
          <p:cNvPr id="5" name="Group 4"/>
          <p:cNvGrpSpPr/>
          <p:nvPr/>
        </p:nvGrpSpPr>
        <p:grpSpPr>
          <a:xfrm>
            <a:off x="786876" y="1607353"/>
            <a:ext cx="7211318" cy="4954922"/>
            <a:chOff x="993951" y="1607353"/>
            <a:chExt cx="7211318" cy="4954922"/>
          </a:xfrm>
        </p:grpSpPr>
        <p:pic>
          <p:nvPicPr>
            <p:cNvPr id="3" name="Picture 2"/>
            <p:cNvPicPr>
              <a:picLocks noChangeAspect="1"/>
            </p:cNvPicPr>
            <p:nvPr/>
          </p:nvPicPr>
          <p:blipFill>
            <a:blip r:embed="rId3"/>
            <a:stretch>
              <a:fillRect/>
            </a:stretch>
          </p:blipFill>
          <p:spPr>
            <a:xfrm>
              <a:off x="993951" y="1607353"/>
              <a:ext cx="7211318" cy="4954922"/>
            </a:xfrm>
            <a:prstGeom prst="rect">
              <a:avLst/>
            </a:prstGeom>
          </p:spPr>
        </p:pic>
        <p:sp>
          <p:nvSpPr>
            <p:cNvPr id="4" name="TextBox 3"/>
            <p:cNvSpPr txBox="1"/>
            <p:nvPr/>
          </p:nvSpPr>
          <p:spPr>
            <a:xfrm>
              <a:off x="2305417" y="1993035"/>
              <a:ext cx="4136619" cy="830997"/>
            </a:xfrm>
            <a:prstGeom prst="rect">
              <a:avLst/>
            </a:prstGeom>
            <a:solidFill>
              <a:schemeClr val="bg1"/>
            </a:solidFill>
          </p:spPr>
          <p:txBody>
            <a:bodyPr wrap="none" rtlCol="0">
              <a:spAutoFit/>
            </a:bodyPr>
            <a:lstStyle/>
            <a:p>
              <a:r>
                <a:rPr lang="en-US" sz="2400" dirty="0" smtClean="0">
                  <a:latin typeface="Helvetica"/>
                  <a:cs typeface="Helvetica"/>
                </a:rPr>
                <a:t>HD 185144, no photon noise</a:t>
              </a:r>
            </a:p>
            <a:p>
              <a:r>
                <a:rPr lang="en-US" sz="2400" dirty="0" smtClean="0">
                  <a:latin typeface="Helvetica"/>
                  <a:cs typeface="Helvetica"/>
                </a:rPr>
                <a:t>perfectly stable spectrograph</a:t>
              </a:r>
              <a:endParaRPr lang="en-US" sz="2400" dirty="0">
                <a:latin typeface="Helvetica"/>
                <a:cs typeface="Helvetica"/>
              </a:endParaRPr>
            </a:p>
          </p:txBody>
        </p:sp>
      </p:grpSp>
    </p:spTree>
    <p:extLst>
      <p:ext uri="{BB962C8B-B14F-4D97-AF65-F5344CB8AC3E}">
        <p14:creationId xmlns:p14="http://schemas.microsoft.com/office/powerpoint/2010/main" val="317517857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6064832" cy="6858000"/>
          </a:xfrm>
          <a:prstGeom prst="rect">
            <a:avLst/>
          </a:prstGeom>
        </p:spPr>
      </p:pic>
      <p:sp>
        <p:nvSpPr>
          <p:cNvPr id="4" name="TextBox 3"/>
          <p:cNvSpPr txBox="1"/>
          <p:nvPr/>
        </p:nvSpPr>
        <p:spPr>
          <a:xfrm>
            <a:off x="6092442" y="4239614"/>
            <a:ext cx="2981850" cy="2369880"/>
          </a:xfrm>
          <a:prstGeom prst="rect">
            <a:avLst/>
          </a:prstGeom>
          <a:noFill/>
        </p:spPr>
        <p:txBody>
          <a:bodyPr wrap="square" rtlCol="0">
            <a:spAutoFit/>
          </a:bodyPr>
          <a:lstStyle/>
          <a:p>
            <a:r>
              <a:rPr lang="en-US" sz="1800" dirty="0" smtClean="0">
                <a:solidFill>
                  <a:schemeClr val="tx1">
                    <a:lumMod val="75000"/>
                    <a:lumOff val="25000"/>
                  </a:schemeClr>
                </a:solidFill>
                <a:latin typeface="Helvetica"/>
                <a:cs typeface="Helvetica"/>
              </a:rPr>
              <a:t>telluric contamination is bad for RV precision, especially for high SNR observations and stabilized spectrograph</a:t>
            </a:r>
          </a:p>
          <a:p>
            <a:endParaRPr lang="en-US" sz="1000" dirty="0" smtClean="0">
              <a:solidFill>
                <a:schemeClr val="accent1">
                  <a:lumMod val="75000"/>
                </a:schemeClr>
              </a:solidFill>
              <a:latin typeface="Helvetica"/>
              <a:cs typeface="Helvetica"/>
            </a:endParaRPr>
          </a:p>
          <a:p>
            <a:r>
              <a:rPr lang="en-US" sz="2400" b="1" dirty="0" smtClean="0">
                <a:solidFill>
                  <a:schemeClr val="accent1">
                    <a:lumMod val="75000"/>
                  </a:schemeClr>
                </a:solidFill>
                <a:latin typeface="Helvetica"/>
                <a:cs typeface="Helvetica"/>
              </a:rPr>
              <a:t>But Maybe OK for Keck/HIRES</a:t>
            </a:r>
            <a:endParaRPr lang="en-US" sz="2400" b="1" dirty="0">
              <a:solidFill>
                <a:schemeClr val="accent1">
                  <a:lumMod val="75000"/>
                </a:schemeClr>
              </a:solidFill>
              <a:latin typeface="Helvetica"/>
              <a:cs typeface="Helvetica"/>
            </a:endParaRPr>
          </a:p>
        </p:txBody>
      </p:sp>
      <p:sp>
        <p:nvSpPr>
          <p:cNvPr id="5" name="TextBox 4"/>
          <p:cNvSpPr txBox="1"/>
          <p:nvPr/>
        </p:nvSpPr>
        <p:spPr>
          <a:xfrm>
            <a:off x="496973" y="427978"/>
            <a:ext cx="1352466" cy="369332"/>
          </a:xfrm>
          <a:prstGeom prst="rect">
            <a:avLst/>
          </a:prstGeom>
          <a:noFill/>
        </p:spPr>
        <p:txBody>
          <a:bodyPr wrap="none" rtlCol="0">
            <a:spAutoFit/>
          </a:bodyPr>
          <a:lstStyle/>
          <a:p>
            <a:r>
              <a:rPr lang="en-US" sz="1800" dirty="0" smtClean="0"/>
              <a:t>HD 185144</a:t>
            </a:r>
            <a:endParaRPr lang="en-US" sz="1800" dirty="0"/>
          </a:p>
        </p:txBody>
      </p:sp>
      <p:sp>
        <p:nvSpPr>
          <p:cNvPr id="6" name="TextBox 5"/>
          <p:cNvSpPr txBox="1"/>
          <p:nvPr/>
        </p:nvSpPr>
        <p:spPr>
          <a:xfrm>
            <a:off x="4473326" y="400900"/>
            <a:ext cx="1224088" cy="369332"/>
          </a:xfrm>
          <a:prstGeom prst="rect">
            <a:avLst/>
          </a:prstGeom>
          <a:noFill/>
        </p:spPr>
        <p:txBody>
          <a:bodyPr wrap="none" rtlCol="0">
            <a:spAutoFit/>
          </a:bodyPr>
          <a:lstStyle/>
          <a:p>
            <a:r>
              <a:rPr lang="en-US" sz="1800" dirty="0" smtClean="0"/>
              <a:t>HD 10700</a:t>
            </a:r>
            <a:endParaRPr lang="en-US" sz="1800" dirty="0"/>
          </a:p>
        </p:txBody>
      </p:sp>
      <p:sp>
        <p:nvSpPr>
          <p:cNvPr id="7" name="Down Arrow 6"/>
          <p:cNvSpPr/>
          <p:nvPr/>
        </p:nvSpPr>
        <p:spPr>
          <a:xfrm>
            <a:off x="1339072" y="2139893"/>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390496" y="2139893"/>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339072" y="4445988"/>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390496" y="4445988"/>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443463" y="1981256"/>
            <a:ext cx="1381783" cy="400110"/>
          </a:xfrm>
          <a:prstGeom prst="rect">
            <a:avLst/>
          </a:prstGeom>
          <a:noFill/>
        </p:spPr>
        <p:txBody>
          <a:bodyPr wrap="none" rtlCol="0">
            <a:spAutoFit/>
          </a:bodyPr>
          <a:lstStyle/>
          <a:p>
            <a:r>
              <a:rPr lang="en-US" sz="2000" b="1" dirty="0" smtClean="0">
                <a:solidFill>
                  <a:schemeClr val="accent1">
                    <a:lumMod val="75000"/>
                  </a:schemeClr>
                </a:solidFill>
                <a:latin typeface="Helvetica"/>
                <a:cs typeface="Helvetica"/>
              </a:rPr>
              <a:t>add noise</a:t>
            </a:r>
            <a:endParaRPr lang="en-US" sz="2000" b="1" dirty="0">
              <a:solidFill>
                <a:schemeClr val="accent1">
                  <a:lumMod val="75000"/>
                </a:schemeClr>
              </a:solidFill>
              <a:latin typeface="Helvetica"/>
              <a:cs typeface="Helvetica"/>
            </a:endParaRPr>
          </a:p>
        </p:txBody>
      </p:sp>
      <p:sp>
        <p:nvSpPr>
          <p:cNvPr id="12" name="TextBox 11"/>
          <p:cNvSpPr txBox="1"/>
          <p:nvPr/>
        </p:nvSpPr>
        <p:spPr>
          <a:xfrm>
            <a:off x="2222171" y="4321991"/>
            <a:ext cx="1937825" cy="400110"/>
          </a:xfrm>
          <a:prstGeom prst="rect">
            <a:avLst/>
          </a:prstGeom>
          <a:noFill/>
        </p:spPr>
        <p:txBody>
          <a:bodyPr wrap="none" rtlCol="0">
            <a:spAutoFit/>
          </a:bodyPr>
          <a:lstStyle/>
          <a:p>
            <a:r>
              <a:rPr lang="en-US" sz="2000" b="1" dirty="0" smtClean="0">
                <a:solidFill>
                  <a:schemeClr val="accent1">
                    <a:lumMod val="75000"/>
                  </a:schemeClr>
                </a:solidFill>
                <a:latin typeface="Helvetica"/>
                <a:cs typeface="Helvetica"/>
              </a:rPr>
              <a:t>add varying IP</a:t>
            </a:r>
            <a:endParaRPr lang="en-US" sz="2000" b="1"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35183880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489" y="2277953"/>
            <a:ext cx="7480388" cy="984885"/>
          </a:xfrm>
          <a:prstGeom prst="rect">
            <a:avLst/>
          </a:prstGeom>
          <a:noFill/>
        </p:spPr>
        <p:txBody>
          <a:bodyPr wrap="none" rtlCol="0">
            <a:spAutoFit/>
          </a:bodyPr>
          <a:lstStyle/>
          <a:p>
            <a:r>
              <a:rPr lang="en-US" sz="4000" dirty="0" smtClean="0">
                <a:solidFill>
                  <a:schemeClr val="accent2">
                    <a:lumMod val="50000"/>
                  </a:schemeClr>
                </a:solidFill>
                <a:latin typeface="Helvetica Neue Bold Condensed"/>
                <a:cs typeface="Helvetica Neue Bold Condensed"/>
              </a:rPr>
              <a:t>remedies</a:t>
            </a:r>
            <a:r>
              <a:rPr lang="en-US" sz="4000" dirty="0" smtClean="0">
                <a:latin typeface="Helvetica Neue Bold Condensed"/>
                <a:cs typeface="Helvetica Neue Bold Condensed"/>
              </a:rPr>
              <a:t> </a:t>
            </a:r>
            <a:r>
              <a:rPr lang="en-US" sz="4000" dirty="0" smtClean="0">
                <a:solidFill>
                  <a:schemeClr val="accent6">
                    <a:lumMod val="50000"/>
                  </a:schemeClr>
                </a:solidFill>
                <a:latin typeface="Helvetica Neue Bold Condensed"/>
                <a:cs typeface="Helvetica Neue Bold Condensed"/>
              </a:rPr>
              <a:t>for telluric contamination: </a:t>
            </a:r>
          </a:p>
          <a:p>
            <a:r>
              <a:rPr lang="en-US" sz="1800" dirty="0" smtClean="0">
                <a:solidFill>
                  <a:schemeClr val="accent6">
                    <a:lumMod val="50000"/>
                  </a:schemeClr>
                </a:solidFill>
                <a:latin typeface="Helvetica Light"/>
                <a:cs typeface="Helvetica Light"/>
              </a:rPr>
              <a:t>tested with Keck Doppler pipeline</a:t>
            </a:r>
            <a:endParaRPr lang="en-US" sz="1800" dirty="0">
              <a:solidFill>
                <a:schemeClr val="accent6">
                  <a:lumMod val="50000"/>
                </a:schemeClr>
              </a:solidFill>
              <a:latin typeface="Helvetica Light"/>
              <a:cs typeface="Helvetica Light"/>
            </a:endParaRPr>
          </a:p>
        </p:txBody>
      </p:sp>
      <p:sp>
        <p:nvSpPr>
          <p:cNvPr id="5" name="TextBox 4"/>
          <p:cNvSpPr txBox="1"/>
          <p:nvPr/>
        </p:nvSpPr>
        <p:spPr>
          <a:xfrm>
            <a:off x="855904" y="4473966"/>
            <a:ext cx="4942379" cy="338554"/>
          </a:xfrm>
          <a:prstGeom prst="rect">
            <a:avLst/>
          </a:prstGeom>
          <a:noFill/>
        </p:spPr>
        <p:txBody>
          <a:bodyPr wrap="none" rtlCol="0">
            <a:spAutoFit/>
          </a:bodyPr>
          <a:lstStyle/>
          <a:p>
            <a:r>
              <a:rPr lang="en-US" sz="1600" dirty="0" smtClean="0">
                <a:solidFill>
                  <a:schemeClr val="accent6">
                    <a:lumMod val="75000"/>
                  </a:schemeClr>
                </a:solidFill>
                <a:latin typeface="Helvetica"/>
                <a:cs typeface="Helvetica"/>
              </a:rPr>
              <a:t>FYI: masking out the telluric lines – not the best idea</a:t>
            </a:r>
            <a:endParaRPr lang="en-US" sz="1600" dirty="0">
              <a:solidFill>
                <a:schemeClr val="accent6">
                  <a:lumMod val="75000"/>
                </a:schemeClr>
              </a:solidFill>
              <a:latin typeface="Helvetica"/>
              <a:cs typeface="Helvetica"/>
            </a:endParaRPr>
          </a:p>
        </p:txBody>
      </p:sp>
      <p:sp>
        <p:nvSpPr>
          <p:cNvPr id="6" name="TextBox 5"/>
          <p:cNvSpPr txBox="1"/>
          <p:nvPr/>
        </p:nvSpPr>
        <p:spPr>
          <a:xfrm>
            <a:off x="842099" y="3577551"/>
            <a:ext cx="6681286" cy="954107"/>
          </a:xfrm>
          <a:prstGeom prst="rect">
            <a:avLst/>
          </a:prstGeom>
          <a:noFill/>
        </p:spPr>
        <p:txBody>
          <a:bodyPr wrap="none" rtlCol="0">
            <a:spAutoFit/>
          </a:bodyPr>
          <a:lstStyle/>
          <a:p>
            <a:r>
              <a:rPr lang="en-US" sz="2800" dirty="0" smtClean="0">
                <a:solidFill>
                  <a:schemeClr val="accent6">
                    <a:lumMod val="50000"/>
                  </a:schemeClr>
                </a:solidFill>
                <a:latin typeface="Helvetica"/>
                <a:cs typeface="Helvetica"/>
              </a:rPr>
              <a:t>+ </a:t>
            </a:r>
            <a:r>
              <a:rPr lang="en-US" sz="2800" dirty="0" smtClean="0">
                <a:solidFill>
                  <a:schemeClr val="accent1">
                    <a:lumMod val="50000"/>
                  </a:schemeClr>
                </a:solidFill>
                <a:latin typeface="Helvetica"/>
                <a:cs typeface="Helvetica"/>
              </a:rPr>
              <a:t>forward model </a:t>
            </a:r>
            <a:r>
              <a:rPr lang="en-US" sz="2800" dirty="0" smtClean="0">
                <a:solidFill>
                  <a:schemeClr val="accent6">
                    <a:lumMod val="50000"/>
                  </a:schemeClr>
                </a:solidFill>
                <a:latin typeface="Helvetica"/>
                <a:cs typeface="Helvetica"/>
              </a:rPr>
              <a:t>the telluric lines</a:t>
            </a:r>
          </a:p>
          <a:p>
            <a:r>
              <a:rPr lang="en-US" sz="2800" dirty="0" smtClean="0">
                <a:solidFill>
                  <a:schemeClr val="accent6">
                    <a:lumMod val="50000"/>
                  </a:schemeClr>
                </a:solidFill>
                <a:latin typeface="Helvetica"/>
                <a:cs typeface="Helvetica"/>
              </a:rPr>
              <a:t>+ clean up the tellurics in stellar template</a:t>
            </a:r>
            <a:endParaRPr lang="en-US" sz="28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97406154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515965" cy="1143000"/>
          </a:xfrm>
        </p:spPr>
        <p:txBody>
          <a:bodyPr/>
          <a:lstStyle/>
          <a:p>
            <a:r>
              <a:rPr lang="en-US" sz="3200" dirty="0" smtClean="0">
                <a:solidFill>
                  <a:schemeClr val="accent3">
                    <a:lumMod val="50000"/>
                  </a:schemeClr>
                </a:solidFill>
              </a:rPr>
              <a:t>but what is behind the 1 m/s systematics?</a:t>
            </a:r>
            <a:endParaRPr lang="en-US" sz="3200" dirty="0">
              <a:solidFill>
                <a:schemeClr val="accent3">
                  <a:lumMod val="50000"/>
                </a:schemeClr>
              </a:solidFill>
            </a:endParaRPr>
          </a:p>
        </p:txBody>
      </p:sp>
      <p:pic>
        <p:nvPicPr>
          <p:cNvPr id="3" name="Picture 2"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519" y="1466988"/>
            <a:ext cx="7038845" cy="5083610"/>
          </a:xfrm>
          <a:prstGeom prst="rect">
            <a:avLst/>
          </a:prstGeom>
        </p:spPr>
      </p:pic>
      <p:sp>
        <p:nvSpPr>
          <p:cNvPr id="4" name="TextBox 3"/>
          <p:cNvSpPr txBox="1"/>
          <p:nvPr/>
        </p:nvSpPr>
        <p:spPr>
          <a:xfrm>
            <a:off x="2182519" y="2001264"/>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extLst>
      <p:ext uri="{BB962C8B-B14F-4D97-AF65-F5344CB8AC3E}">
        <p14:creationId xmlns:p14="http://schemas.microsoft.com/office/powerpoint/2010/main" val="36043218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a:solidFill>
                  <a:schemeClr val="accent4"/>
                </a:solidFill>
              </a:rPr>
              <a:t>the RVs are extracted by</a:t>
            </a:r>
            <a:r>
              <a:rPr lang="en-US" sz="2400" dirty="0">
                <a:solidFill>
                  <a:srgbClr val="4A3A27"/>
                </a:solidFill>
              </a:rPr>
              <a:t/>
            </a:r>
            <a:br>
              <a:rPr lang="en-US" sz="2400" dirty="0">
                <a:solidFill>
                  <a:srgbClr val="4A3A27"/>
                </a:solidFill>
              </a:rPr>
            </a:b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082011"/>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6899790" y="3468627"/>
            <a:ext cx="1878151" cy="369332"/>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4556236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194271" y="274637"/>
            <a:ext cx="8778894" cy="1143000"/>
          </a:xfrm>
          <a:prstGeom prst="rect">
            <a:avLst/>
          </a:prstGeom>
        </p:spPr>
        <p:txBody>
          <a:bodyPr lIns="91425" tIns="91425" rIns="91425" bIns="91425" anchor="b" anchorCtr="0">
            <a:noAutofit/>
          </a:bodyPr>
          <a:lstStyle/>
          <a:p>
            <a:pPr>
              <a:spcBef>
                <a:spcPts val="0"/>
              </a:spcBef>
              <a:buNone/>
            </a:pPr>
            <a:r>
              <a:rPr lang="en-US" sz="3300" dirty="0" smtClean="0">
                <a:solidFill>
                  <a:schemeClr val="accent4">
                    <a:lumMod val="50000"/>
                  </a:schemeClr>
                </a:solidFill>
              </a:rPr>
              <a:t>stellar template is made by </a:t>
            </a:r>
            <a:r>
              <a:rPr lang="en-US" sz="3300" dirty="0" smtClean="0">
                <a:solidFill>
                  <a:srgbClr val="94734E"/>
                </a:solidFill>
              </a:rPr>
              <a:t>deconvolution</a:t>
            </a:r>
            <a:endParaRPr lang="en" sz="3300" dirty="0">
              <a:solidFill>
                <a:schemeClr val="accent4">
                  <a:lumMod val="50000"/>
                </a:schemeClr>
              </a:solidFill>
            </a:endParaRPr>
          </a:p>
        </p:txBody>
      </p:sp>
      <p:pic>
        <p:nvPicPr>
          <p:cNvPr id="8" name="Picture 7"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b="70601"/>
          <a:stretch/>
        </p:blipFill>
        <p:spPr>
          <a:xfrm>
            <a:off x="0" y="1682768"/>
            <a:ext cx="4918206" cy="1044246"/>
          </a:xfrm>
          <a:prstGeom prst="rect">
            <a:avLst/>
          </a:prstGeom>
        </p:spPr>
      </p:pic>
      <p:grpSp>
        <p:nvGrpSpPr>
          <p:cNvPr id="3" name="Group 2"/>
          <p:cNvGrpSpPr/>
          <p:nvPr/>
        </p:nvGrpSpPr>
        <p:grpSpPr>
          <a:xfrm>
            <a:off x="5629729" y="2985766"/>
            <a:ext cx="1652791" cy="1280387"/>
            <a:chOff x="7241105" y="3427294"/>
            <a:chExt cx="1652791" cy="1280387"/>
          </a:xfrm>
        </p:grpSpPr>
        <p:pic>
          <p:nvPicPr>
            <p:cNvPr id="19" name="Picture 18"/>
            <p:cNvPicPr>
              <a:picLocks noChangeAspect="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7371249" y="3427294"/>
              <a:ext cx="1315551" cy="942938"/>
            </a:xfrm>
            <a:prstGeom prst="rect">
              <a:avLst/>
            </a:prstGeom>
          </p:spPr>
        </p:pic>
        <p:sp>
          <p:nvSpPr>
            <p:cNvPr id="20" name="TextBox 19"/>
            <p:cNvSpPr txBox="1"/>
            <p:nvPr/>
          </p:nvSpPr>
          <p:spPr>
            <a:xfrm>
              <a:off x="7241105" y="4307571"/>
              <a:ext cx="1652791" cy="400110"/>
            </a:xfrm>
            <a:prstGeom prst="rect">
              <a:avLst/>
            </a:prstGeom>
            <a:noFill/>
          </p:spPr>
          <p:txBody>
            <a:bodyPr wrap="none" rtlCol="0">
              <a:spAutoFit/>
            </a:bodyPr>
            <a:lstStyle/>
            <a:p>
              <a:r>
                <a:rPr lang="en-US" sz="2000" dirty="0" smtClean="0">
                  <a:solidFill>
                    <a:schemeClr val="accent4">
                      <a:lumMod val="50000"/>
                    </a:schemeClr>
                  </a:solidFill>
                  <a:latin typeface="Helvetica"/>
                  <a:cs typeface="Helvetica"/>
                </a:rPr>
                <a:t>spectral PSF</a:t>
              </a:r>
              <a:endParaRPr lang="en-US" sz="2000" dirty="0">
                <a:solidFill>
                  <a:schemeClr val="accent4">
                    <a:lumMod val="50000"/>
                  </a:schemeClr>
                </a:solidFill>
                <a:latin typeface="Helvetica"/>
                <a:cs typeface="Helvetica"/>
              </a:endParaRPr>
            </a:p>
          </p:txBody>
        </p:sp>
      </p:grpSp>
      <p:sp>
        <p:nvSpPr>
          <p:cNvPr id="5" name="Right Arrow 4"/>
          <p:cNvSpPr/>
          <p:nvPr/>
        </p:nvSpPr>
        <p:spPr>
          <a:xfrm>
            <a:off x="4918206" y="3271958"/>
            <a:ext cx="682890"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94270" y="5301404"/>
            <a:ext cx="4723936" cy="1170635"/>
          </a:xfrm>
          <a:prstGeom prst="rect">
            <a:avLst/>
          </a:prstGeom>
        </p:spPr>
      </p:pic>
      <p:sp>
        <p:nvSpPr>
          <p:cNvPr id="22" name="TextBox 21"/>
          <p:cNvSpPr txBox="1"/>
          <p:nvPr/>
        </p:nvSpPr>
        <p:spPr>
          <a:xfrm>
            <a:off x="5085846" y="1731469"/>
            <a:ext cx="3697083" cy="430887"/>
          </a:xfrm>
          <a:prstGeom prst="rect">
            <a:avLst/>
          </a:prstGeom>
          <a:noFill/>
        </p:spPr>
        <p:txBody>
          <a:bodyPr wrap="none" rtlCol="0">
            <a:spAutoFit/>
          </a:bodyPr>
          <a:lstStyle/>
          <a:p>
            <a:r>
              <a:rPr lang="en-US" sz="2200" b="1" dirty="0" smtClean="0">
                <a:solidFill>
                  <a:srgbClr val="94734E"/>
                </a:solidFill>
                <a:latin typeface="Helvetica"/>
                <a:cs typeface="Helvetica"/>
              </a:rPr>
              <a:t>observed </a:t>
            </a:r>
            <a:r>
              <a:rPr lang="en-US" sz="2200" b="1" dirty="0" smtClean="0">
                <a:solidFill>
                  <a:schemeClr val="accent4">
                    <a:lumMod val="50000"/>
                  </a:schemeClr>
                </a:solidFill>
                <a:latin typeface="Helvetica"/>
                <a:cs typeface="Helvetica"/>
              </a:rPr>
              <a:t>stellar spectrum</a:t>
            </a:r>
          </a:p>
        </p:txBody>
      </p:sp>
      <p:sp>
        <p:nvSpPr>
          <p:cNvPr id="23" name="TextBox 22"/>
          <p:cNvSpPr txBox="1"/>
          <p:nvPr/>
        </p:nvSpPr>
        <p:spPr>
          <a:xfrm>
            <a:off x="5085846" y="5309482"/>
            <a:ext cx="4057521" cy="430887"/>
          </a:xfrm>
          <a:prstGeom prst="rect">
            <a:avLst/>
          </a:prstGeom>
          <a:noFill/>
        </p:spPr>
        <p:txBody>
          <a:bodyPr wrap="none" rtlCol="0">
            <a:spAutoFit/>
          </a:bodyPr>
          <a:lstStyle/>
          <a:p>
            <a:r>
              <a:rPr lang="en-US" sz="2200" b="1" dirty="0" smtClean="0">
                <a:solidFill>
                  <a:schemeClr val="accent5"/>
                </a:solidFill>
                <a:latin typeface="Helvetica"/>
                <a:cs typeface="Helvetica"/>
              </a:rPr>
              <a:t>deconvolved</a:t>
            </a:r>
            <a:r>
              <a:rPr lang="en-US" sz="2200" b="1" dirty="0" smtClean="0">
                <a:solidFill>
                  <a:schemeClr val="accent4">
                    <a:lumMod val="50000"/>
                  </a:schemeClr>
                </a:solidFill>
                <a:latin typeface="Helvetica"/>
                <a:cs typeface="Helvetica"/>
              </a:rPr>
              <a:t> stellar template</a:t>
            </a:r>
          </a:p>
        </p:txBody>
      </p:sp>
      <p:sp>
        <p:nvSpPr>
          <p:cNvPr id="24" name="TextBox 23"/>
          <p:cNvSpPr txBox="1"/>
          <p:nvPr/>
        </p:nvSpPr>
        <p:spPr>
          <a:xfrm>
            <a:off x="457200" y="3888387"/>
            <a:ext cx="2782783" cy="430887"/>
          </a:xfrm>
          <a:prstGeom prst="rect">
            <a:avLst/>
          </a:prstGeom>
          <a:noFill/>
        </p:spPr>
        <p:txBody>
          <a:bodyPr wrap="none" rtlCol="0">
            <a:spAutoFit/>
          </a:bodyPr>
          <a:lstStyle/>
          <a:p>
            <a:r>
              <a:rPr lang="en-US" sz="2200" b="1" dirty="0" smtClean="0">
                <a:solidFill>
                  <a:srgbClr val="008000"/>
                </a:solidFill>
                <a:latin typeface="Helvetica"/>
                <a:cs typeface="Helvetica"/>
              </a:rPr>
              <a:t>iodine</a:t>
            </a:r>
            <a:r>
              <a:rPr lang="en-US" sz="2000" b="1" dirty="0" smtClean="0">
                <a:solidFill>
                  <a:srgbClr val="008000"/>
                </a:solidFill>
                <a:latin typeface="Helvetica"/>
                <a:cs typeface="Helvetica"/>
              </a:rPr>
              <a:t> </a:t>
            </a:r>
            <a:r>
              <a:rPr lang="en-US" sz="2000" dirty="0" smtClean="0">
                <a:solidFill>
                  <a:srgbClr val="708C70"/>
                </a:solidFill>
                <a:latin typeface="Helvetica"/>
                <a:cs typeface="Helvetica"/>
              </a:rPr>
              <a:t>(nearby B star)</a:t>
            </a:r>
            <a:endParaRPr lang="en-US" sz="2000" dirty="0">
              <a:solidFill>
                <a:srgbClr val="708C70"/>
              </a:solidFill>
              <a:latin typeface="Helvetica"/>
              <a:cs typeface="Helvetica"/>
            </a:endParaRPr>
          </a:p>
        </p:txBody>
      </p:sp>
      <p:pic>
        <p:nvPicPr>
          <p:cNvPr id="12" name="Picture 11"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t="31916" b="52053"/>
          <a:stretch/>
        </p:blipFill>
        <p:spPr>
          <a:xfrm>
            <a:off x="0" y="3429027"/>
            <a:ext cx="4918206" cy="569430"/>
          </a:xfrm>
          <a:prstGeom prst="rect">
            <a:avLst/>
          </a:prstGeom>
        </p:spPr>
      </p:pic>
      <p:sp>
        <p:nvSpPr>
          <p:cNvPr id="13" name="Right Arrow 12"/>
          <p:cNvSpPr/>
          <p:nvPr/>
        </p:nvSpPr>
        <p:spPr>
          <a:xfrm rot="5400000">
            <a:off x="6295470" y="3492851"/>
            <a:ext cx="2954428"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9483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16384" y="1725458"/>
            <a:ext cx="6703978" cy="5009267"/>
          </a:xfrm>
          <a:prstGeom prst="rect">
            <a:avLst/>
          </a:prstGeom>
        </p:spPr>
      </p:pic>
      <p:pic>
        <p:nvPicPr>
          <p:cNvPr id="2" name="Picture 1"/>
          <p:cNvPicPr>
            <a:picLocks noChangeAspect="1"/>
          </p:cNvPicPr>
          <p:nvPr/>
        </p:nvPicPr>
        <p:blipFill>
          <a:blip r:embed="rId4"/>
          <a:stretch>
            <a:fillRect/>
          </a:stretch>
        </p:blipFill>
        <p:spPr>
          <a:xfrm>
            <a:off x="248490" y="269075"/>
            <a:ext cx="4900726" cy="1969042"/>
          </a:xfrm>
          <a:prstGeom prst="rect">
            <a:avLst/>
          </a:prstGeom>
        </p:spPr>
      </p:pic>
      <p:sp>
        <p:nvSpPr>
          <p:cNvPr id="4" name="TextBox 3"/>
          <p:cNvSpPr txBox="1"/>
          <p:nvPr/>
        </p:nvSpPr>
        <p:spPr>
          <a:xfrm>
            <a:off x="4914529" y="1339154"/>
            <a:ext cx="3890809" cy="400110"/>
          </a:xfrm>
          <a:prstGeom prst="rect">
            <a:avLst/>
          </a:prstGeom>
          <a:noFill/>
        </p:spPr>
        <p:txBody>
          <a:bodyPr wrap="none" rtlCol="0">
            <a:spAutoFit/>
          </a:bodyPr>
          <a:lstStyle/>
          <a:p>
            <a:r>
              <a:rPr lang="en-US" sz="2000" dirty="0" smtClean="0">
                <a:latin typeface="Helvetica"/>
                <a:cs typeface="Helvetica"/>
              </a:rPr>
              <a:t>2009 – 2013, as K2: 2013 – now  </a:t>
            </a:r>
            <a:endParaRPr lang="en-US" sz="2000" dirty="0">
              <a:latin typeface="Helvetica"/>
              <a:cs typeface="Helvetica"/>
            </a:endParaRPr>
          </a:p>
        </p:txBody>
      </p:sp>
    </p:spTree>
    <p:extLst>
      <p:ext uri="{BB962C8B-B14F-4D97-AF65-F5344CB8AC3E}">
        <p14:creationId xmlns:p14="http://schemas.microsoft.com/office/powerpoint/2010/main" val="2443671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rPr>
              <a:t>our current deconvolution algorithm is good, but </a:t>
            </a:r>
            <a:r>
              <a:rPr lang="en-US" dirty="0" smtClean="0">
                <a:solidFill>
                  <a:schemeClr val="accent1">
                    <a:lumMod val="75000"/>
                  </a:schemeClr>
                </a:solidFill>
              </a:rPr>
              <a:t>not good enough</a:t>
            </a:r>
            <a:endParaRPr lang="en-US" dirty="0">
              <a:solidFill>
                <a:schemeClr val="accent1">
                  <a:lumMod val="75000"/>
                </a:schemeClr>
              </a:solidFill>
            </a:endParaRPr>
          </a:p>
        </p:txBody>
      </p:sp>
      <p:pic>
        <p:nvPicPr>
          <p:cNvPr id="6" name="Picture 5"/>
          <p:cNvPicPr>
            <a:picLocks noChangeAspect="1"/>
          </p:cNvPicPr>
          <p:nvPr/>
        </p:nvPicPr>
        <p:blipFill>
          <a:blip r:embed="rId3"/>
          <a:stretch>
            <a:fillRect/>
          </a:stretch>
        </p:blipFill>
        <p:spPr>
          <a:xfrm>
            <a:off x="870455" y="1371600"/>
            <a:ext cx="7403090" cy="5486400"/>
          </a:xfrm>
          <a:prstGeom prst="rect">
            <a:avLst/>
          </a:prstGeom>
        </p:spPr>
      </p:pic>
      <p:sp>
        <p:nvSpPr>
          <p:cNvPr id="4" name="TextBox 3"/>
          <p:cNvSpPr txBox="1"/>
          <p:nvPr/>
        </p:nvSpPr>
        <p:spPr>
          <a:xfrm>
            <a:off x="2028760" y="5015258"/>
            <a:ext cx="3264085" cy="830997"/>
          </a:xfrm>
          <a:prstGeom prst="rect">
            <a:avLst/>
          </a:prstGeom>
          <a:noFill/>
        </p:spPr>
        <p:txBody>
          <a:bodyPr wrap="none" rtlCol="0">
            <a:spAutoFit/>
          </a:bodyPr>
          <a:lstStyle/>
          <a:p>
            <a:r>
              <a:rPr lang="en-US" sz="2400" dirty="0" smtClean="0">
                <a:solidFill>
                  <a:srgbClr val="FF0000"/>
                </a:solidFill>
              </a:rPr>
              <a:t>synthetic spectrum</a:t>
            </a:r>
          </a:p>
          <a:p>
            <a:r>
              <a:rPr lang="en-US" sz="2400" dirty="0" smtClean="0"/>
              <a:t>deconvolved spectrum</a:t>
            </a:r>
            <a:endParaRPr lang="en-US" sz="2400" dirty="0"/>
          </a:p>
        </p:txBody>
      </p:sp>
    </p:spTree>
    <p:extLst>
      <p:ext uri="{BB962C8B-B14F-4D97-AF65-F5344CB8AC3E}">
        <p14:creationId xmlns:p14="http://schemas.microsoft.com/office/powerpoint/2010/main" val="450796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4">
                    <a:lumMod val="50000"/>
                  </a:schemeClr>
                </a:solidFill>
              </a:rPr>
              <a:t>observed systematics reproduced</a:t>
            </a:r>
            <a:endParaRPr lang="en-US" sz="3200" dirty="0">
              <a:solidFill>
                <a:schemeClr val="accent4">
                  <a:lumMod val="50000"/>
                </a:schemeClr>
              </a:solidFill>
            </a:endParaRPr>
          </a:p>
        </p:txBody>
      </p:sp>
      <p:pic>
        <p:nvPicPr>
          <p:cNvPr id="3" name="Picture 2"/>
          <p:cNvPicPr>
            <a:picLocks noChangeAspect="1"/>
          </p:cNvPicPr>
          <p:nvPr/>
        </p:nvPicPr>
        <p:blipFill rotWithShape="1">
          <a:blip r:embed="rId3"/>
          <a:srcRect/>
          <a:stretch/>
        </p:blipFill>
        <p:spPr>
          <a:xfrm>
            <a:off x="945634" y="1516501"/>
            <a:ext cx="7252732" cy="5162021"/>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rgbClr val="433835"/>
                </a:solidFill>
              </a:rPr>
              <a:t>a selected 2A chunk, no tellurics</a:t>
            </a:r>
            <a:endParaRPr lang="en-US" sz="2400" dirty="0">
              <a:solidFill>
                <a:srgbClr val="433835"/>
              </a:solidFill>
            </a:endParaRPr>
          </a:p>
        </p:txBody>
      </p:sp>
      <p:sp>
        <p:nvSpPr>
          <p:cNvPr id="6" name="TextBox 5"/>
          <p:cNvSpPr txBox="1"/>
          <p:nvPr/>
        </p:nvSpPr>
        <p:spPr>
          <a:xfrm>
            <a:off x="2263998" y="2027767"/>
            <a:ext cx="1553129" cy="461665"/>
          </a:xfrm>
          <a:prstGeom prst="rect">
            <a:avLst/>
          </a:prstGeom>
          <a:noFill/>
        </p:spPr>
        <p:txBody>
          <a:bodyPr wrap="none" rtlCol="0">
            <a:spAutoFit/>
          </a:bodyPr>
          <a:lstStyle/>
          <a:p>
            <a:r>
              <a:rPr lang="en-US" sz="2400" b="1" dirty="0" smtClean="0">
                <a:solidFill>
                  <a:schemeClr val="accent6">
                    <a:lumMod val="50000"/>
                  </a:schemeClr>
                </a:solidFill>
              </a:rPr>
              <a:t>observed</a:t>
            </a:r>
            <a:endParaRPr lang="en-US" sz="2400" b="1" dirty="0">
              <a:solidFill>
                <a:schemeClr val="accent6">
                  <a:lumMod val="50000"/>
                </a:schemeClr>
              </a:solidFill>
            </a:endParaRPr>
          </a:p>
        </p:txBody>
      </p:sp>
      <p:sp>
        <p:nvSpPr>
          <p:cNvPr id="7" name="TextBox 6"/>
          <p:cNvSpPr txBox="1"/>
          <p:nvPr/>
        </p:nvSpPr>
        <p:spPr>
          <a:xfrm>
            <a:off x="2263998" y="3878168"/>
            <a:ext cx="1621357" cy="461665"/>
          </a:xfrm>
          <a:prstGeom prst="rect">
            <a:avLst/>
          </a:prstGeom>
          <a:noFill/>
        </p:spPr>
        <p:txBody>
          <a:bodyPr wrap="none" rtlCol="0">
            <a:spAutoFit/>
          </a:bodyPr>
          <a:lstStyle/>
          <a:p>
            <a:r>
              <a:rPr lang="en-US" sz="2400" b="1" dirty="0" smtClean="0">
                <a:solidFill>
                  <a:schemeClr val="accent1"/>
                </a:solidFill>
              </a:rPr>
              <a:t>simulated</a:t>
            </a:r>
            <a:endParaRPr lang="en-US" sz="2400" b="1" dirty="0">
              <a:solidFill>
                <a:schemeClr val="accent1"/>
              </a:solidFill>
            </a:endParaRPr>
          </a:p>
        </p:txBody>
      </p:sp>
      <p:sp>
        <p:nvSpPr>
          <p:cNvPr id="8" name="TextBox 7"/>
          <p:cNvSpPr txBox="1"/>
          <p:nvPr/>
        </p:nvSpPr>
        <p:spPr>
          <a:xfrm>
            <a:off x="3830911" y="3903649"/>
            <a:ext cx="3162369" cy="400110"/>
          </a:xfrm>
          <a:prstGeom prst="rect">
            <a:avLst/>
          </a:prstGeom>
          <a:noFill/>
        </p:spPr>
        <p:txBody>
          <a:bodyPr wrap="none" rtlCol="0">
            <a:spAutoFit/>
          </a:bodyPr>
          <a:lstStyle/>
          <a:p>
            <a:r>
              <a:rPr lang="en-US" sz="2000" dirty="0" smtClean="0">
                <a:solidFill>
                  <a:schemeClr val="bg1">
                    <a:lumMod val="50000"/>
                  </a:schemeClr>
                </a:solidFill>
                <a:latin typeface="Helvetica"/>
                <a:cs typeface="Helvetica"/>
              </a:rPr>
              <a:t>gray = “perfect simulation”</a:t>
            </a:r>
            <a:endParaRPr lang="en-US" sz="2000" dirty="0">
              <a:solidFill>
                <a:schemeClr val="bg1">
                  <a:lumMod val="50000"/>
                </a:schemeClr>
              </a:solidFill>
              <a:latin typeface="Helvetica"/>
              <a:cs typeface="Helvetica"/>
            </a:endParaRPr>
          </a:p>
        </p:txBody>
      </p:sp>
      <p:sp>
        <p:nvSpPr>
          <p:cNvPr id="9" name="TextBox 8"/>
          <p:cNvSpPr txBox="1"/>
          <p:nvPr/>
        </p:nvSpPr>
        <p:spPr>
          <a:xfrm rot="16200000">
            <a:off x="-10020" y="2503103"/>
            <a:ext cx="2253812" cy="461665"/>
          </a:xfrm>
          <a:prstGeom prst="rect">
            <a:avLst/>
          </a:prstGeom>
          <a:solidFill>
            <a:schemeClr val="bg1"/>
          </a:solidFill>
        </p:spPr>
        <p:txBody>
          <a:bodyPr wrap="square" rtlCol="0">
            <a:spAutoFit/>
          </a:bodyPr>
          <a:lstStyle/>
          <a:p>
            <a:pPr algn="ctr"/>
            <a:r>
              <a:rPr lang="en-US" sz="2400" dirty="0" smtClean="0">
                <a:latin typeface="Helvetica"/>
                <a:cs typeface="Helvetica"/>
              </a:rPr>
              <a:t>RV m/s</a:t>
            </a:r>
            <a:endParaRPr lang="en-US" sz="2400" dirty="0">
              <a:latin typeface="Helvetica"/>
              <a:cs typeface="Helvetica"/>
            </a:endParaRPr>
          </a:p>
        </p:txBody>
      </p:sp>
      <p:sp>
        <p:nvSpPr>
          <p:cNvPr id="10" name="TextBox 9"/>
          <p:cNvSpPr txBox="1"/>
          <p:nvPr/>
        </p:nvSpPr>
        <p:spPr>
          <a:xfrm rot="16200000">
            <a:off x="-291953" y="5038850"/>
            <a:ext cx="2817682" cy="461665"/>
          </a:xfrm>
          <a:prstGeom prst="rect">
            <a:avLst/>
          </a:prstGeom>
          <a:solidFill>
            <a:schemeClr val="bg1"/>
          </a:solidFill>
        </p:spPr>
        <p:txBody>
          <a:bodyPr wrap="square" rtlCol="0">
            <a:spAutoFit/>
          </a:bodyPr>
          <a:lstStyle/>
          <a:p>
            <a:pPr algn="ctr"/>
            <a:r>
              <a:rPr lang="en-US" sz="2400" dirty="0" smtClean="0">
                <a:latin typeface="Helvetica"/>
                <a:cs typeface="Helvetica"/>
              </a:rPr>
              <a:t>          RV m/s</a:t>
            </a:r>
            <a:endParaRPr lang="en-US" sz="2400" dirty="0">
              <a:latin typeface="Helvetica"/>
              <a:cs typeface="Helvetica"/>
            </a:endParaRPr>
          </a:p>
        </p:txBody>
      </p:sp>
      <p:sp>
        <p:nvSpPr>
          <p:cNvPr id="5" name="TextBox 4"/>
          <p:cNvSpPr txBox="1"/>
          <p:nvPr/>
        </p:nvSpPr>
        <p:spPr>
          <a:xfrm>
            <a:off x="3382195" y="6336829"/>
            <a:ext cx="3665123" cy="430887"/>
          </a:xfrm>
          <a:prstGeom prst="rect">
            <a:avLst/>
          </a:prstGeom>
          <a:solidFill>
            <a:schemeClr val="bg1"/>
          </a:solidFill>
        </p:spPr>
        <p:txBody>
          <a:bodyPr wrap="none" rtlCol="0">
            <a:spAutoFit/>
          </a:bodyPr>
          <a:lstStyle/>
          <a:p>
            <a:r>
              <a:rPr lang="en-US" sz="2200" dirty="0" err="1" smtClean="0"/>
              <a:t>Barycentric</a:t>
            </a:r>
            <a:r>
              <a:rPr lang="en-US" sz="2200" dirty="0" smtClean="0"/>
              <a:t> Correction  m/s</a:t>
            </a:r>
            <a:endParaRPr lang="en-US" sz="2200" dirty="0"/>
          </a:p>
        </p:txBody>
      </p:sp>
    </p:spTree>
    <p:extLst>
      <p:ext uri="{BB962C8B-B14F-4D97-AF65-F5344CB8AC3E}">
        <p14:creationId xmlns:p14="http://schemas.microsoft.com/office/powerpoint/2010/main" val="312941474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accent4"/>
                </a:solidFill>
              </a:rPr>
              <a:t>deconvolution error in stellar template:</a:t>
            </a:r>
            <a:r>
              <a:rPr lang="en-US" sz="2400" dirty="0">
                <a:solidFill>
                  <a:schemeClr val="accent4"/>
                </a:solidFill>
              </a:rPr>
              <a:t/>
            </a:r>
            <a:br>
              <a:rPr lang="en-US" sz="2400" dirty="0">
                <a:solidFill>
                  <a:schemeClr val="accent4"/>
                </a:solidFill>
              </a:rPr>
            </a:br>
            <a:r>
              <a:rPr lang="en-US" dirty="0">
                <a:solidFill>
                  <a:srgbClr val="94734E">
                    <a:lumMod val="50000"/>
                  </a:srgbClr>
                </a:solidFill>
              </a:rPr>
              <a:t>1</a:t>
            </a:r>
            <a:r>
              <a:rPr lang="en-US" dirty="0" smtClean="0">
                <a:solidFill>
                  <a:srgbClr val="94734E">
                    <a:lumMod val="50000"/>
                  </a:srgbClr>
                </a:solidFill>
              </a:rPr>
              <a:t> </a:t>
            </a:r>
            <a:r>
              <a:rPr lang="en-US" dirty="0">
                <a:solidFill>
                  <a:srgbClr val="94734E">
                    <a:lumMod val="50000"/>
                  </a:srgbClr>
                </a:solidFill>
              </a:rPr>
              <a:t>m/s RMS, </a:t>
            </a:r>
            <a:r>
              <a:rPr lang="en-US" dirty="0" smtClean="0">
                <a:solidFill>
                  <a:srgbClr val="94734E">
                    <a:lumMod val="50000"/>
                  </a:srgbClr>
                </a:solidFill>
              </a:rPr>
              <a:t>K~1 m</a:t>
            </a:r>
            <a:r>
              <a:rPr lang="en-US" dirty="0">
                <a:solidFill>
                  <a:srgbClr val="94734E">
                    <a:lumMod val="50000"/>
                  </a:srgbClr>
                </a:solidFill>
              </a:rPr>
              <a:t>/s </a:t>
            </a:r>
            <a:r>
              <a:rPr lang="en-US" dirty="0" smtClean="0">
                <a:solidFill>
                  <a:srgbClr val="94734E">
                    <a:lumMod val="50000"/>
                  </a:srgbClr>
                </a:solidFill>
              </a:rPr>
              <a:t>spurious signal</a:t>
            </a:r>
            <a:endParaRPr lang="en-US" dirty="0"/>
          </a:p>
        </p:txBody>
      </p:sp>
      <p:pic>
        <p:nvPicPr>
          <p:cNvPr id="4" name="Picture 3"/>
          <p:cNvPicPr>
            <a:picLocks noChangeAspect="1"/>
          </p:cNvPicPr>
          <p:nvPr/>
        </p:nvPicPr>
        <p:blipFill>
          <a:blip r:embed="rId2"/>
          <a:stretch>
            <a:fillRect/>
          </a:stretch>
        </p:blipFill>
        <p:spPr>
          <a:xfrm>
            <a:off x="0" y="1479912"/>
            <a:ext cx="9144000" cy="5326144"/>
          </a:xfrm>
          <a:prstGeom prst="rect">
            <a:avLst/>
          </a:prstGeom>
        </p:spPr>
      </p:pic>
    </p:spTree>
    <p:extLst>
      <p:ext uri="{BB962C8B-B14F-4D97-AF65-F5344CB8AC3E}">
        <p14:creationId xmlns:p14="http://schemas.microsoft.com/office/powerpoint/2010/main" val="243994699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122" y="2106642"/>
            <a:ext cx="8304053" cy="4031873"/>
          </a:xfrm>
          <a:prstGeom prst="rect">
            <a:avLst/>
          </a:prstGeom>
          <a:noFill/>
        </p:spPr>
        <p:txBody>
          <a:bodyPr wrap="square" rtlCol="0">
            <a:spAutoFit/>
          </a:bodyPr>
          <a:lstStyle/>
          <a:p>
            <a:pPr algn="r"/>
            <a:r>
              <a:rPr lang="en-US" sz="3200" dirty="0">
                <a:solidFill>
                  <a:schemeClr val="tx1">
                    <a:lumMod val="75000"/>
                    <a:lumOff val="25000"/>
                  </a:schemeClr>
                </a:solidFill>
                <a:latin typeface="Helvetica Neue Bold Condensed"/>
                <a:cs typeface="Helvetica Neue Bold Condensed"/>
              </a:rPr>
              <a:t>p</a:t>
            </a:r>
            <a:r>
              <a:rPr lang="en-US" sz="3200" dirty="0" smtClean="0">
                <a:solidFill>
                  <a:schemeClr val="tx1">
                    <a:lumMod val="75000"/>
                    <a:lumOff val="25000"/>
                  </a:schemeClr>
                </a:solidFill>
                <a:latin typeface="Helvetica Neue Bold Condensed"/>
                <a:cs typeface="Helvetica Neue Bold Condensed"/>
              </a:rPr>
              <a:t>recision on a ‘standard star’ = 2 m/s</a:t>
            </a:r>
          </a:p>
          <a:p>
            <a:pPr algn="r"/>
            <a:r>
              <a:rPr lang="en-US" sz="3200" dirty="0">
                <a:solidFill>
                  <a:schemeClr val="tx1">
                    <a:lumMod val="75000"/>
                    <a:lumOff val="25000"/>
                  </a:schemeClr>
                </a:solidFill>
                <a:latin typeface="Helvetica Neue Bold Condensed"/>
                <a:cs typeface="Helvetica Neue Bold Condensed"/>
              </a:rPr>
              <a:t>e</a:t>
            </a:r>
            <a:r>
              <a:rPr lang="en-US" sz="3200" dirty="0" smtClean="0">
                <a:solidFill>
                  <a:schemeClr val="tx1">
                    <a:lumMod val="75000"/>
                    <a:lumOff val="25000"/>
                  </a:schemeClr>
                </a:solidFill>
                <a:latin typeface="Helvetica Neue Bold Condensed"/>
                <a:cs typeface="Helvetica Neue Bold Condensed"/>
              </a:rPr>
              <a:t>rror added by deconvolution = 1 m/s</a:t>
            </a:r>
          </a:p>
          <a:p>
            <a:pPr algn="r"/>
            <a:r>
              <a:rPr lang="en-US" sz="3200" dirty="0" smtClean="0">
                <a:solidFill>
                  <a:schemeClr val="tx1">
                    <a:lumMod val="75000"/>
                    <a:lumOff val="25000"/>
                  </a:schemeClr>
                </a:solidFill>
                <a:latin typeface="Helvetica Neue Bold Condensed"/>
                <a:cs typeface="Helvetica Neue Bold Condensed"/>
              </a:rPr>
              <a:t>error added by atmosphere = 0.6 m/s</a:t>
            </a:r>
          </a:p>
          <a:p>
            <a:pPr algn="r"/>
            <a:r>
              <a:rPr lang="en-US" sz="3200" dirty="0" smtClean="0">
                <a:solidFill>
                  <a:schemeClr val="accent2">
                    <a:lumMod val="75000"/>
                  </a:schemeClr>
                </a:solidFill>
                <a:latin typeface="Helvetica Neue Bold Condensed"/>
                <a:cs typeface="Helvetica Neue Bold Condensed"/>
              </a:rPr>
              <a:t>1.6 m/s</a:t>
            </a:r>
          </a:p>
          <a:p>
            <a:pPr algn="r"/>
            <a:endParaRPr lang="en-US" sz="3200" dirty="0" smtClean="0">
              <a:solidFill>
                <a:schemeClr val="tx1">
                  <a:lumMod val="85000"/>
                  <a:lumOff val="15000"/>
                </a:schemeClr>
              </a:solidFill>
              <a:latin typeface="Helvetica Neue Bold Condensed"/>
              <a:cs typeface="Helvetica Neue Bold Condensed"/>
            </a:endParaRPr>
          </a:p>
          <a:p>
            <a:pPr algn="r"/>
            <a:r>
              <a:rPr lang="en-US" sz="3200" dirty="0" smtClean="0">
                <a:solidFill>
                  <a:schemeClr val="accent1">
                    <a:lumMod val="50000"/>
                  </a:schemeClr>
                </a:solidFill>
                <a:latin typeface="Helvetica Neue Bold Condensed"/>
                <a:cs typeface="Helvetica Neue Bold Condensed"/>
              </a:rPr>
              <a:t>spurious signal at period of 1 year and harmonics</a:t>
            </a:r>
          </a:p>
          <a:p>
            <a:pPr algn="r"/>
            <a:r>
              <a:rPr lang="en-US" sz="3200" dirty="0" smtClean="0">
                <a:solidFill>
                  <a:schemeClr val="accent1">
                    <a:lumMod val="50000"/>
                  </a:schemeClr>
                </a:solidFill>
                <a:latin typeface="Helvetica Neue Bold Condensed"/>
                <a:cs typeface="Helvetica Neue Bold Condensed"/>
              </a:rPr>
              <a:t>added by deconvolution K = 1 m/s</a:t>
            </a:r>
          </a:p>
          <a:p>
            <a:pPr algn="r"/>
            <a:r>
              <a:rPr lang="en-US" sz="3200" dirty="0" smtClean="0">
                <a:solidFill>
                  <a:schemeClr val="accent1">
                    <a:lumMod val="50000"/>
                  </a:schemeClr>
                </a:solidFill>
                <a:latin typeface="Helvetica Neue Bold Condensed"/>
                <a:cs typeface="Helvetica Neue Bold Condensed"/>
              </a:rPr>
              <a:t>added by atmosphere K = 0.2 m/s</a:t>
            </a:r>
          </a:p>
        </p:txBody>
      </p:sp>
    </p:spTree>
    <p:extLst>
      <p:ext uri="{BB962C8B-B14F-4D97-AF65-F5344CB8AC3E}">
        <p14:creationId xmlns:p14="http://schemas.microsoft.com/office/powerpoint/2010/main" val="247825556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a:solidFill>
                  <a:schemeClr val="accent4"/>
                </a:solidFill>
              </a:rPr>
              <a:t>the RVs are extracted by</a:t>
            </a:r>
            <a:r>
              <a:rPr lang="en-US" sz="4800" dirty="0">
                <a:solidFill>
                  <a:srgbClr val="4A3A27"/>
                </a:solidFill>
              </a:rPr>
              <a:t/>
            </a:r>
            <a:br>
              <a:rPr lang="en-US" sz="4800" dirty="0">
                <a:solidFill>
                  <a:srgbClr val="4A3A27"/>
                </a:solidFill>
              </a:rPr>
            </a:b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082011"/>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7377929" y="3837959"/>
            <a:ext cx="822163" cy="904694"/>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46250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smtClean="0">
                <a:solidFill>
                  <a:schemeClr val="accent3">
                    <a:lumMod val="50000"/>
                  </a:schemeClr>
                </a:solidFill>
              </a:rPr>
              <a:t>algorithmic errors</a:t>
            </a:r>
            <a:endParaRPr lang="en-US" sz="3300" dirty="0">
              <a:solidFill>
                <a:schemeClr val="accent3">
                  <a:lumMod val="50000"/>
                </a:schemeClr>
              </a:solidFill>
            </a:endParaRPr>
          </a:p>
        </p:txBody>
      </p:sp>
      <p:pic>
        <p:nvPicPr>
          <p:cNvPr id="3" name="Picture 2"/>
          <p:cNvPicPr>
            <a:picLocks noChangeAspect="1"/>
          </p:cNvPicPr>
          <p:nvPr/>
        </p:nvPicPr>
        <p:blipFill>
          <a:blip r:embed="rId3"/>
          <a:stretch>
            <a:fillRect/>
          </a:stretch>
        </p:blipFill>
        <p:spPr>
          <a:xfrm>
            <a:off x="981334" y="1417637"/>
            <a:ext cx="6970270" cy="5141568"/>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chemeClr val="accent6">
                    <a:lumMod val="75000"/>
                  </a:schemeClr>
                </a:solidFill>
              </a:rPr>
              <a:t>a selected 2A chunk, no tellurics</a:t>
            </a:r>
            <a:endParaRPr lang="en-US" sz="2400" dirty="0">
              <a:solidFill>
                <a:schemeClr val="accent6">
                  <a:lumMod val="75000"/>
                </a:schemeClr>
              </a:solidFill>
            </a:endParaRPr>
          </a:p>
        </p:txBody>
      </p:sp>
      <p:sp>
        <p:nvSpPr>
          <p:cNvPr id="5" name="TextBox 4"/>
          <p:cNvSpPr txBox="1"/>
          <p:nvPr/>
        </p:nvSpPr>
        <p:spPr>
          <a:xfrm>
            <a:off x="2135560" y="3716150"/>
            <a:ext cx="5173211" cy="461665"/>
          </a:xfrm>
          <a:prstGeom prst="rect">
            <a:avLst/>
          </a:prstGeom>
          <a:noFill/>
        </p:spPr>
        <p:txBody>
          <a:bodyPr wrap="none" rtlCol="0">
            <a:spAutoFit/>
          </a:bodyPr>
          <a:lstStyle/>
          <a:p>
            <a:r>
              <a:rPr lang="en-US" sz="2400" dirty="0" smtClean="0">
                <a:solidFill>
                  <a:schemeClr val="accent5">
                    <a:lumMod val="50000"/>
                  </a:schemeClr>
                </a:solidFill>
              </a:rPr>
              <a:t>the “perfect simulation” is not perfect</a:t>
            </a:r>
            <a:endParaRPr lang="en-US" sz="2400" dirty="0">
              <a:solidFill>
                <a:schemeClr val="accent5">
                  <a:lumMod val="50000"/>
                </a:schemeClr>
              </a:solidFill>
            </a:endParaRPr>
          </a:p>
        </p:txBody>
      </p:sp>
    </p:spTree>
    <p:extLst>
      <p:ext uri="{BB962C8B-B14F-4D97-AF65-F5344CB8AC3E}">
        <p14:creationId xmlns:p14="http://schemas.microsoft.com/office/powerpoint/2010/main" val="164905594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2" name="Picture 1"/>
          <p:cNvPicPr>
            <a:picLocks noChangeAspect="1"/>
          </p:cNvPicPr>
          <p:nvPr/>
        </p:nvPicPr>
        <p:blipFill>
          <a:blip r:embed="rId3"/>
          <a:stretch>
            <a:fillRect/>
          </a:stretch>
        </p:blipFill>
        <p:spPr>
          <a:xfrm>
            <a:off x="1435709" y="1182935"/>
            <a:ext cx="6590099" cy="4812254"/>
          </a:xfrm>
          <a:prstGeom prst="rect">
            <a:avLst/>
          </a:prstGeom>
        </p:spPr>
      </p:pic>
      <p:sp>
        <p:nvSpPr>
          <p:cNvPr id="7" name="TextBox 6"/>
          <p:cNvSpPr txBox="1"/>
          <p:nvPr/>
        </p:nvSpPr>
        <p:spPr>
          <a:xfrm>
            <a:off x="5414581" y="6142973"/>
            <a:ext cx="2699226" cy="523220"/>
          </a:xfrm>
          <a:prstGeom prst="rect">
            <a:avLst/>
          </a:prstGeom>
          <a:noFill/>
        </p:spPr>
        <p:txBody>
          <a:bodyPr wrap="none" rtlCol="0">
            <a:spAutoFit/>
          </a:bodyPr>
          <a:lstStyle/>
          <a:p>
            <a:pPr algn="r"/>
            <a:r>
              <a:rPr lang="en-US" dirty="0" smtClean="0">
                <a:solidFill>
                  <a:schemeClr val="tx1">
                    <a:lumMod val="65000"/>
                    <a:lumOff val="35000"/>
                  </a:schemeClr>
                </a:solidFill>
              </a:rPr>
              <a:t>The Doppler Lab at SFSU</a:t>
            </a:r>
          </a:p>
          <a:p>
            <a:pPr algn="r"/>
            <a:r>
              <a:rPr lang="en-US" dirty="0" smtClean="0">
                <a:solidFill>
                  <a:schemeClr val="tx1">
                    <a:lumMod val="65000"/>
                    <a:lumOff val="35000"/>
                  </a:schemeClr>
                </a:solidFill>
              </a:rPr>
              <a:t>image from Jason Wright’s blog</a:t>
            </a:r>
            <a:endParaRPr lang="en-US" dirty="0">
              <a:solidFill>
                <a:schemeClr val="tx1">
                  <a:lumMod val="65000"/>
                  <a:lumOff val="35000"/>
                </a:schemeClr>
              </a:solidFill>
            </a:endParaRPr>
          </a:p>
        </p:txBody>
      </p:sp>
    </p:spTree>
    <p:extLst>
      <p:ext uri="{BB962C8B-B14F-4D97-AF65-F5344CB8AC3E}">
        <p14:creationId xmlns:p14="http://schemas.microsoft.com/office/powerpoint/2010/main" val="13310119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8" name="Picture 7"/>
          <p:cNvPicPr>
            <a:picLocks noChangeAspect="1"/>
          </p:cNvPicPr>
          <p:nvPr/>
        </p:nvPicPr>
        <p:blipFill>
          <a:blip r:embed="rId3"/>
          <a:stretch>
            <a:fillRect/>
          </a:stretch>
        </p:blipFill>
        <p:spPr>
          <a:xfrm>
            <a:off x="0" y="1302074"/>
            <a:ext cx="9144000" cy="5047013"/>
          </a:xfrm>
          <a:prstGeom prst="rect">
            <a:avLst/>
          </a:prstGeom>
        </p:spPr>
      </p:pic>
    </p:spTree>
    <p:extLst>
      <p:ext uri="{BB962C8B-B14F-4D97-AF65-F5344CB8AC3E}">
        <p14:creationId xmlns:p14="http://schemas.microsoft.com/office/powerpoint/2010/main" val="1105172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852" y="2501291"/>
            <a:ext cx="7547560" cy="707886"/>
          </a:xfrm>
          <a:prstGeom prst="rect">
            <a:avLst/>
          </a:prstGeom>
          <a:noFill/>
        </p:spPr>
        <p:txBody>
          <a:bodyPr wrap="none" rtlCol="0">
            <a:spAutoFit/>
          </a:bodyPr>
          <a:lstStyle/>
          <a:p>
            <a:r>
              <a:rPr lang="en-US" sz="4000" dirty="0" smtClean="0">
                <a:solidFill>
                  <a:schemeClr val="tx1">
                    <a:lumMod val="85000"/>
                    <a:lumOff val="15000"/>
                  </a:schemeClr>
                </a:solidFill>
                <a:latin typeface="Helvetica Neue Bold Condensed"/>
                <a:cs typeface="Helvetica Neue Bold Condensed"/>
              </a:rPr>
              <a:t>Our data analysis tools are </a:t>
            </a:r>
            <a:r>
              <a:rPr lang="en-US" sz="4000" dirty="0" smtClean="0">
                <a:solidFill>
                  <a:schemeClr val="accent1">
                    <a:lumMod val="75000"/>
                  </a:schemeClr>
                </a:solidFill>
                <a:latin typeface="Helvetica Neue Bold Condensed"/>
                <a:cs typeface="Helvetica Neue Bold Condensed"/>
              </a:rPr>
              <a:t>outdated</a:t>
            </a:r>
            <a:endParaRPr lang="en-US" sz="4000" dirty="0">
              <a:latin typeface="Helvetica Neue Bold Condensed"/>
              <a:cs typeface="Helvetica Neue Bold Condensed"/>
            </a:endParaRPr>
          </a:p>
        </p:txBody>
      </p:sp>
      <p:sp>
        <p:nvSpPr>
          <p:cNvPr id="4" name="TextBox 3"/>
          <p:cNvSpPr txBox="1"/>
          <p:nvPr/>
        </p:nvSpPr>
        <p:spPr>
          <a:xfrm>
            <a:off x="4067185" y="3113402"/>
            <a:ext cx="5076815" cy="769441"/>
          </a:xfrm>
          <a:prstGeom prst="rect">
            <a:avLst/>
          </a:prstGeom>
          <a:noFill/>
        </p:spPr>
        <p:txBody>
          <a:bodyPr wrap="square" rtlCol="0">
            <a:spAutoFit/>
          </a:bodyPr>
          <a:lstStyle/>
          <a:p>
            <a:r>
              <a:rPr lang="en-US" sz="2200" dirty="0" smtClean="0">
                <a:solidFill>
                  <a:schemeClr val="accent5">
                    <a:lumMod val="50000"/>
                  </a:schemeClr>
                </a:solidFill>
                <a:latin typeface="Helvetica Neue Light"/>
                <a:cs typeface="Helvetica Neue Light"/>
              </a:rPr>
              <a:t>We cannot continue using pre-1990s tools to solve post-2010s problems</a:t>
            </a:r>
            <a:endParaRPr lang="en-US" sz="2200" dirty="0">
              <a:solidFill>
                <a:schemeClr val="accent5">
                  <a:lumMod val="50000"/>
                </a:schemeClr>
              </a:solidFill>
              <a:latin typeface="Helvetica Neue Light"/>
              <a:cs typeface="Helvetica Neue Light"/>
            </a:endParaRPr>
          </a:p>
        </p:txBody>
      </p:sp>
    </p:spTree>
    <p:extLst>
      <p:ext uri="{BB962C8B-B14F-4D97-AF65-F5344CB8AC3E}">
        <p14:creationId xmlns:p14="http://schemas.microsoft.com/office/powerpoint/2010/main" val="281512644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exciting future opportunities</a:t>
            </a:r>
            <a:endParaRPr lang="en-US" dirty="0">
              <a:solidFill>
                <a:schemeClr val="accent5">
                  <a:lumMod val="50000"/>
                </a:schemeClr>
              </a:solidFill>
            </a:endParaRPr>
          </a:p>
        </p:txBody>
      </p:sp>
      <p:pic>
        <p:nvPicPr>
          <p:cNvPr id="2" name="Picture 1" descr="family-big-carmene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57" y="1047058"/>
            <a:ext cx="7996187" cy="5703947"/>
          </a:xfrm>
          <a:prstGeom prst="rect">
            <a:avLst/>
          </a:prstGeom>
        </p:spPr>
      </p:pic>
    </p:spTree>
    <p:extLst>
      <p:ext uri="{BB962C8B-B14F-4D97-AF65-F5344CB8AC3E}">
        <p14:creationId xmlns:p14="http://schemas.microsoft.com/office/powerpoint/2010/main" val="193001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1805" y="1417636"/>
            <a:ext cx="5711299" cy="5045755"/>
          </a:xfrm>
          <a:prstGeom prst="rect">
            <a:avLst/>
          </a:prstGeom>
        </p:spPr>
      </p:pic>
      <p:sp>
        <p:nvSpPr>
          <p:cNvPr id="4" name="TextBox 3"/>
          <p:cNvSpPr txBox="1"/>
          <p:nvPr/>
        </p:nvSpPr>
        <p:spPr>
          <a:xfrm>
            <a:off x="6634868" y="6461056"/>
            <a:ext cx="2537323" cy="400110"/>
          </a:xfrm>
          <a:prstGeom prst="rect">
            <a:avLst/>
          </a:prstGeom>
          <a:noFill/>
        </p:spPr>
        <p:txBody>
          <a:bodyPr wrap="none" rtlCol="0">
            <a:spAutoFit/>
          </a:bodyPr>
          <a:lstStyle/>
          <a:p>
            <a:r>
              <a:rPr lang="en-US" sz="2000" dirty="0" smtClean="0">
                <a:solidFill>
                  <a:schemeClr val="tx1">
                    <a:lumMod val="50000"/>
                    <a:lumOff val="50000"/>
                  </a:schemeClr>
                </a:solidFill>
                <a:latin typeface="Helvetica"/>
                <a:cs typeface="Helvetica"/>
              </a:rPr>
              <a:t>Wolfgang et al. 2015</a:t>
            </a:r>
            <a:endParaRPr lang="en-US" sz="2000" dirty="0">
              <a:solidFill>
                <a:schemeClr val="tx1">
                  <a:lumMod val="50000"/>
                  <a:lumOff val="50000"/>
                </a:schemeClr>
              </a:solidFill>
              <a:latin typeface="Helvetica"/>
              <a:cs typeface="Helvetica"/>
            </a:endParaRPr>
          </a:p>
        </p:txBody>
      </p:sp>
      <p:pic>
        <p:nvPicPr>
          <p:cNvPr id="6" name="Picture 5"/>
          <p:cNvPicPr>
            <a:picLocks noChangeAspect="1"/>
          </p:cNvPicPr>
          <p:nvPr/>
        </p:nvPicPr>
        <p:blipFill>
          <a:blip r:embed="rId4"/>
          <a:stretch>
            <a:fillRect/>
          </a:stretch>
        </p:blipFill>
        <p:spPr>
          <a:xfrm>
            <a:off x="7479738" y="160501"/>
            <a:ext cx="1664262" cy="1664262"/>
          </a:xfrm>
          <a:prstGeom prst="rect">
            <a:avLst/>
          </a:prstGeom>
        </p:spPr>
      </p:pic>
      <p:pic>
        <p:nvPicPr>
          <p:cNvPr id="7" name="Picture 6"/>
          <p:cNvPicPr>
            <a:picLocks noChangeAspect="1"/>
          </p:cNvPicPr>
          <p:nvPr/>
        </p:nvPicPr>
        <p:blipFill>
          <a:blip r:embed="rId5"/>
          <a:stretch>
            <a:fillRect/>
          </a:stretch>
        </p:blipFill>
        <p:spPr>
          <a:xfrm>
            <a:off x="1100032" y="5591322"/>
            <a:ext cx="1047518" cy="1047518"/>
          </a:xfrm>
          <a:prstGeom prst="rect">
            <a:avLst/>
          </a:prstGeom>
        </p:spPr>
      </p:pic>
      <p:pic>
        <p:nvPicPr>
          <p:cNvPr id="8" name="Picture 7"/>
          <p:cNvPicPr>
            <a:picLocks noChangeAspect="1"/>
          </p:cNvPicPr>
          <p:nvPr/>
        </p:nvPicPr>
        <p:blipFill>
          <a:blip r:embed="rId6"/>
          <a:stretch>
            <a:fillRect/>
          </a:stretch>
        </p:blipFill>
        <p:spPr>
          <a:xfrm flipH="1">
            <a:off x="248490" y="5897350"/>
            <a:ext cx="851542" cy="742058"/>
          </a:xfrm>
          <a:prstGeom prst="rect">
            <a:avLst/>
          </a:prstGeom>
        </p:spPr>
      </p:pic>
      <p:sp>
        <p:nvSpPr>
          <p:cNvPr id="10" name="Title 1"/>
          <p:cNvSpPr>
            <a:spLocks noGrp="1"/>
          </p:cNvSpPr>
          <p:nvPr>
            <p:ph type="title"/>
          </p:nvPr>
        </p:nvSpPr>
        <p:spPr>
          <a:xfrm>
            <a:off x="125879" y="274637"/>
            <a:ext cx="8571185"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a:solidFill>
                  <a:schemeClr val="accent4"/>
                </a:solidFill>
              </a:rPr>
              <a:t>P</a:t>
            </a:r>
            <a:r>
              <a:rPr lang="en-US" sz="2400" dirty="0" smtClean="0">
                <a:solidFill>
                  <a:schemeClr val="accent4"/>
                </a:solidFill>
              </a:rPr>
              <a:t>recise Doppler spectroscopy is the work horse for</a:t>
            </a:r>
            <a:r>
              <a:rPr lang="en-US" sz="2400" dirty="0" smtClean="0">
                <a:solidFill>
                  <a:schemeClr val="accent4">
                    <a:lumMod val="60000"/>
                    <a:lumOff val="40000"/>
                  </a:schemeClr>
                </a:solidFill>
              </a:rPr>
              <a:t/>
            </a:r>
            <a:br>
              <a:rPr lang="en-US" sz="2400" dirty="0" smtClean="0">
                <a:solidFill>
                  <a:schemeClr val="accent4">
                    <a:lumMod val="60000"/>
                    <a:lumOff val="40000"/>
                  </a:schemeClr>
                </a:solidFill>
              </a:rPr>
            </a:br>
            <a:r>
              <a:rPr lang="en-US" dirty="0" smtClean="0">
                <a:solidFill>
                  <a:schemeClr val="accent4">
                    <a:lumMod val="75000"/>
                  </a:schemeClr>
                </a:solidFill>
              </a:rPr>
              <a:t>measuring planet mass</a:t>
            </a:r>
            <a:endParaRPr lang="en-US" dirty="0">
              <a:solidFill>
                <a:schemeClr val="accent4">
                  <a:lumMod val="75000"/>
                </a:schemeClr>
              </a:solidFill>
            </a:endParaRPr>
          </a:p>
        </p:txBody>
      </p:sp>
    </p:spTree>
    <p:extLst>
      <p:ext uri="{BB962C8B-B14F-4D97-AF65-F5344CB8AC3E}">
        <p14:creationId xmlns:p14="http://schemas.microsoft.com/office/powerpoint/2010/main" val="415459153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GP_chunk350_allip.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6858000" cy="6858000"/>
          </a:xfrm>
          <a:prstGeom prst="rect">
            <a:avLst/>
          </a:prstGeom>
        </p:spPr>
      </p:pic>
      <p:sp>
        <p:nvSpPr>
          <p:cNvPr id="5" name="Shape 245"/>
          <p:cNvSpPr txBox="1">
            <a:spLocks/>
          </p:cNvSpPr>
          <p:nvPr/>
        </p:nvSpPr>
        <p:spPr>
          <a:xfrm>
            <a:off x="457200" y="274637"/>
            <a:ext cx="8229600" cy="1143000"/>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r">
              <a:buClr>
                <a:schemeClr val="dk1"/>
              </a:buClr>
              <a:buSzPct val="25000"/>
              <a:buFont typeface="Helvetica Neue"/>
              <a:buNone/>
            </a:pPr>
            <a:r>
              <a:rPr lang="en" sz="5400" dirty="0" smtClean="0">
                <a:solidFill>
                  <a:schemeClr val="accent5">
                    <a:lumMod val="50000"/>
                  </a:schemeClr>
                </a:solidFill>
                <a:latin typeface="Helvetica Neue Black Condensed"/>
                <a:ea typeface="Helvetica Neue"/>
                <a:cs typeface="Helvetica Neue Black Condensed"/>
                <a:sym typeface="Helvetica Neue"/>
              </a:rPr>
              <a:t>The Future</a:t>
            </a:r>
            <a:endParaRPr lang="en" sz="5400" dirty="0">
              <a:solidFill>
                <a:schemeClr val="accent5">
                  <a:lumMod val="50000"/>
                </a:schemeClr>
              </a:solidFill>
              <a:latin typeface="Helvetica Neue Black Condensed"/>
              <a:ea typeface="Helvetica Neue"/>
              <a:cs typeface="Helvetica Neue Black Condensed"/>
              <a:sym typeface="Helvetica Neue"/>
            </a:endParaRPr>
          </a:p>
        </p:txBody>
      </p:sp>
      <p:sp>
        <p:nvSpPr>
          <p:cNvPr id="6" name="Shape 247"/>
          <p:cNvSpPr txBox="1"/>
          <p:nvPr/>
        </p:nvSpPr>
        <p:spPr>
          <a:xfrm>
            <a:off x="4569300" y="1615200"/>
            <a:ext cx="4117499" cy="2356499"/>
          </a:xfrm>
          <a:prstGeom prst="rect">
            <a:avLst/>
          </a:prstGeom>
          <a:noFill/>
          <a:ln>
            <a:noFill/>
          </a:ln>
        </p:spPr>
        <p:txBody>
          <a:bodyPr lIns="91425" tIns="91425" rIns="91425" bIns="91425" anchor="t" anchorCtr="0">
            <a:noAutofit/>
          </a:bodyPr>
          <a:lstStyle/>
          <a:p>
            <a:pPr algn="r" rtl="0">
              <a:spcBef>
                <a:spcPts val="0"/>
              </a:spcBef>
              <a:buNone/>
            </a:pPr>
            <a:r>
              <a:rPr lang="en-US" sz="3200" dirty="0" smtClean="0">
                <a:solidFill>
                  <a:schemeClr val="accent5">
                    <a:lumMod val="50000"/>
                  </a:schemeClr>
                </a:solidFill>
                <a:latin typeface="Helvetica Neue Bold Condensed"/>
                <a:cs typeface="Helvetica Neue Bold Condensed"/>
              </a:rPr>
              <a:t>A New RV Code</a:t>
            </a:r>
          </a:p>
          <a:p>
            <a:pPr algn="r" rtl="0">
              <a:spcBef>
                <a:spcPts val="0"/>
              </a:spcBef>
              <a:buNone/>
            </a:pPr>
            <a:r>
              <a:rPr lang="en-US" sz="1800" dirty="0" smtClean="0">
                <a:solidFill>
                  <a:schemeClr val="accent2">
                    <a:lumMod val="50000"/>
                  </a:schemeClr>
                </a:solidFill>
                <a:latin typeface="Helvetica Neue Light"/>
                <a:cs typeface="Helvetica Neue Light"/>
              </a:rPr>
              <a:t>Python, </a:t>
            </a:r>
            <a:r>
              <a:rPr lang="en-US" sz="1800" dirty="0" err="1" smtClean="0">
                <a:solidFill>
                  <a:schemeClr val="accent2">
                    <a:lumMod val="50000"/>
                  </a:schemeClr>
                </a:solidFill>
                <a:latin typeface="Helvetica Neue Light"/>
                <a:cs typeface="Helvetica Neue Light"/>
              </a:rPr>
              <a:t>GitHub</a:t>
            </a:r>
            <a:r>
              <a:rPr lang="en-US" sz="1800" dirty="0" smtClean="0">
                <a:solidFill>
                  <a:schemeClr val="accent2">
                    <a:lumMod val="50000"/>
                  </a:schemeClr>
                </a:solidFill>
                <a:latin typeface="Helvetica Neue Light"/>
                <a:cs typeface="Helvetica Neue Light"/>
              </a:rPr>
              <a:t>, Bayesian</a:t>
            </a:r>
          </a:p>
          <a:p>
            <a:pPr algn="r" rtl="0">
              <a:spcBef>
                <a:spcPts val="0"/>
              </a:spcBef>
              <a:buNone/>
            </a:pPr>
            <a:endParaRPr lang="en-US" sz="1800" dirty="0" smtClean="0">
              <a:solidFill>
                <a:schemeClr val="accent2">
                  <a:lumMod val="50000"/>
                </a:schemeClr>
              </a:solidFill>
              <a:latin typeface="Helvetica Neue Light"/>
              <a:cs typeface="Helvetica Neue Light"/>
            </a:endParaRPr>
          </a:p>
          <a:p>
            <a:pPr algn="r" rtl="0">
              <a:spcBef>
                <a:spcPts val="0"/>
              </a:spcBef>
              <a:buNone/>
            </a:pPr>
            <a:r>
              <a:rPr lang="en-US" sz="1800" dirty="0" smtClean="0">
                <a:solidFill>
                  <a:schemeClr val="accent2">
                    <a:lumMod val="50000"/>
                  </a:schemeClr>
                </a:solidFill>
                <a:latin typeface="Helvetica Neue Light"/>
                <a:cs typeface="Helvetica Neue Light"/>
              </a:rPr>
              <a:t>MCMC + </a:t>
            </a:r>
            <a:r>
              <a:rPr lang="en" sz="1800" dirty="0" smtClean="0">
                <a:solidFill>
                  <a:schemeClr val="accent2">
                    <a:lumMod val="50000"/>
                  </a:schemeClr>
                </a:solidFill>
                <a:latin typeface="Helvetica Neue Light"/>
                <a:cs typeface="Helvetica Neue Light"/>
              </a:rPr>
              <a:t>gaussian processes</a:t>
            </a:r>
            <a:endParaRPr lang="en" sz="1800" dirty="0">
              <a:solidFill>
                <a:schemeClr val="accent2">
                  <a:lumMod val="50000"/>
                </a:schemeClr>
              </a:solidFill>
              <a:latin typeface="Helvetica Neue Light"/>
              <a:cs typeface="Helvetica Neue Light"/>
            </a:endParaRPr>
          </a:p>
          <a:p>
            <a:pPr algn="r"/>
            <a:r>
              <a:rPr lang="en" sz="1800" dirty="0">
                <a:solidFill>
                  <a:schemeClr val="accent2">
                    <a:lumMod val="50000"/>
                  </a:schemeClr>
                </a:solidFill>
                <a:latin typeface="Helvetica Neue Light"/>
                <a:cs typeface="Helvetica Neue Light"/>
              </a:rPr>
              <a:t>Foreman-Mackey et al. </a:t>
            </a:r>
            <a:r>
              <a:rPr lang="en" sz="1800" dirty="0" smtClean="0">
                <a:solidFill>
                  <a:schemeClr val="accent2">
                    <a:lumMod val="50000"/>
                  </a:schemeClr>
                </a:solidFill>
                <a:latin typeface="Helvetica Neue Light"/>
                <a:cs typeface="Helvetica Neue Light"/>
              </a:rPr>
              <a:t>2013</a:t>
            </a:r>
            <a:endParaRPr lang="en-US" sz="1800" dirty="0" smtClean="0">
              <a:solidFill>
                <a:schemeClr val="accent2">
                  <a:lumMod val="50000"/>
                </a:schemeClr>
              </a:solidFill>
              <a:latin typeface="Helvetica Neue Light"/>
              <a:cs typeface="Helvetica Neue Light"/>
            </a:endParaRPr>
          </a:p>
          <a:p>
            <a:pPr algn="r">
              <a:spcBef>
                <a:spcPts val="0"/>
              </a:spcBef>
              <a:buNone/>
            </a:pPr>
            <a:r>
              <a:rPr lang="en" sz="1800" dirty="0" smtClean="0">
                <a:solidFill>
                  <a:schemeClr val="accent2">
                    <a:lumMod val="50000"/>
                  </a:schemeClr>
                </a:solidFill>
                <a:latin typeface="Helvetica Neue Light"/>
                <a:cs typeface="Helvetica Neue Light"/>
              </a:rPr>
              <a:t>Czekala </a:t>
            </a:r>
            <a:r>
              <a:rPr lang="en" sz="1800" dirty="0">
                <a:solidFill>
                  <a:schemeClr val="accent2">
                    <a:lumMod val="50000"/>
                  </a:schemeClr>
                </a:solidFill>
                <a:latin typeface="Helvetica Neue Light"/>
                <a:cs typeface="Helvetica Neue Light"/>
              </a:rPr>
              <a:t>et al. </a:t>
            </a:r>
            <a:r>
              <a:rPr lang="en" sz="1800" dirty="0" smtClean="0">
                <a:solidFill>
                  <a:schemeClr val="accent2">
                    <a:lumMod val="50000"/>
                  </a:schemeClr>
                </a:solidFill>
                <a:latin typeface="Helvetica Neue Light"/>
                <a:cs typeface="Helvetica Neue Light"/>
              </a:rPr>
              <a:t>201</a:t>
            </a:r>
            <a:r>
              <a:rPr lang="en-US" sz="1800" dirty="0" smtClean="0">
                <a:solidFill>
                  <a:schemeClr val="accent2">
                    <a:lumMod val="50000"/>
                  </a:schemeClr>
                </a:solidFill>
                <a:latin typeface="Helvetica Neue Light"/>
                <a:cs typeface="Helvetica Neue Light"/>
              </a:rPr>
              <a:t>4</a:t>
            </a:r>
            <a:endParaRPr lang="en" sz="1800" dirty="0">
              <a:solidFill>
                <a:schemeClr val="accent2">
                  <a:lumMod val="50000"/>
                </a:schemeClr>
              </a:solidFill>
              <a:latin typeface="Helvetica Neue Light"/>
              <a:cs typeface="Helvetica Neue Light"/>
            </a:endParaRPr>
          </a:p>
        </p:txBody>
      </p:sp>
    </p:spTree>
    <p:extLst>
      <p:ext uri="{BB962C8B-B14F-4D97-AF65-F5344CB8AC3E}">
        <p14:creationId xmlns:p14="http://schemas.microsoft.com/office/powerpoint/2010/main" val="256718580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9374" y="3500177"/>
            <a:ext cx="7918230" cy="1596334"/>
          </a:xfrm>
          <a:prstGeom prst="rect">
            <a:avLst/>
          </a:prstGeom>
        </p:spPr>
        <p:txBody>
          <a:bodyPr wrap="square">
            <a:spAutoFit/>
          </a:bodyPr>
          <a:lstStyle/>
          <a:p>
            <a:pPr>
              <a:lnSpc>
                <a:spcPct val="90000"/>
              </a:lnSpc>
            </a:pPr>
            <a:r>
              <a:rPr lang="en-US" sz="3200" dirty="0" smtClean="0">
                <a:solidFill>
                  <a:schemeClr val="accent1">
                    <a:lumMod val="50000"/>
                  </a:schemeClr>
                </a:solidFill>
                <a:latin typeface="Helvetica"/>
                <a:cs typeface="Helvetica"/>
              </a:rPr>
              <a:t>An exciting future in </a:t>
            </a:r>
            <a:endParaRPr lang="en-US" sz="3200" dirty="0">
              <a:solidFill>
                <a:schemeClr val="accent1">
                  <a:lumMod val="50000"/>
                </a:schemeClr>
              </a:solidFill>
              <a:latin typeface="Helvetica"/>
              <a:cs typeface="Helvetica"/>
            </a:endParaRPr>
          </a:p>
          <a:p>
            <a:pPr>
              <a:lnSpc>
                <a:spcPct val="90000"/>
              </a:lnSpc>
            </a:pPr>
            <a:r>
              <a:rPr lang="en-US" sz="4400" dirty="0">
                <a:solidFill>
                  <a:schemeClr val="accent1"/>
                </a:solidFill>
                <a:latin typeface="Helvetica Neue Bold Condensed"/>
                <a:cs typeface="Helvetica Neue Bold Condensed"/>
              </a:rPr>
              <a:t>	</a:t>
            </a:r>
            <a:r>
              <a:rPr lang="en-US" sz="4400" dirty="0" smtClean="0">
                <a:solidFill>
                  <a:schemeClr val="accent1"/>
                </a:solidFill>
                <a:latin typeface="Helvetica Neue Bold Condensed"/>
                <a:cs typeface="Helvetica Neue Bold Condensed"/>
              </a:rPr>
              <a:t>     detecting Earth 2.0</a:t>
            </a:r>
          </a:p>
          <a:p>
            <a:pPr algn="r">
              <a:lnSpc>
                <a:spcPct val="90000"/>
              </a:lnSpc>
            </a:pPr>
            <a:r>
              <a:rPr lang="en-US" sz="3200" dirty="0" smtClean="0">
                <a:solidFill>
                  <a:schemeClr val="accent1">
                    <a:lumMod val="50000"/>
                  </a:schemeClr>
                </a:solidFill>
                <a:latin typeface="Helvetica"/>
                <a:cs typeface="Helvetica"/>
              </a:rPr>
              <a:t>via precise Doppler spectroscopy!</a:t>
            </a:r>
            <a:endParaRPr lang="en-US" sz="3200" dirty="0">
              <a:solidFill>
                <a:schemeClr val="accent1">
                  <a:lumMod val="50000"/>
                </a:schemeClr>
              </a:solidFill>
              <a:latin typeface="Helvetica"/>
              <a:cs typeface="Helvetica"/>
            </a:endParaRPr>
          </a:p>
        </p:txBody>
      </p:sp>
      <p:sp>
        <p:nvSpPr>
          <p:cNvPr id="6" name="Rectangle 5"/>
          <p:cNvSpPr/>
          <p:nvPr/>
        </p:nvSpPr>
        <p:spPr>
          <a:xfrm>
            <a:off x="599373" y="5198456"/>
            <a:ext cx="8415205" cy="1277273"/>
          </a:xfrm>
          <a:prstGeom prst="rect">
            <a:avLst/>
          </a:prstGeom>
        </p:spPr>
        <p:txBody>
          <a:bodyPr wrap="square">
            <a:spAutoFit/>
          </a:bodyPr>
          <a:lstStyle/>
          <a:p>
            <a:pPr>
              <a:lnSpc>
                <a:spcPct val="130000"/>
              </a:lnSpc>
            </a:pPr>
            <a:r>
              <a:rPr lang="en-US" sz="2000" dirty="0" smtClean="0">
                <a:solidFill>
                  <a:schemeClr val="accent5">
                    <a:lumMod val="50000"/>
                  </a:schemeClr>
                </a:solidFill>
                <a:latin typeface="Helvetica Neue Light"/>
                <a:cs typeface="Helvetica Neue Light"/>
              </a:rPr>
              <a:t>reproduced </a:t>
            </a:r>
            <a:r>
              <a:rPr lang="en-US" sz="2000" dirty="0">
                <a:solidFill>
                  <a:schemeClr val="accent5">
                    <a:lumMod val="50000"/>
                  </a:schemeClr>
                </a:solidFill>
                <a:latin typeface="Helvetica Neue Light"/>
                <a:cs typeface="Helvetica Neue Light"/>
              </a:rPr>
              <a:t>and identified </a:t>
            </a:r>
            <a:r>
              <a:rPr lang="en-US" sz="2000" dirty="0">
                <a:solidFill>
                  <a:schemeClr val="accent2"/>
                </a:solidFill>
                <a:latin typeface="Helvetica Neue Light"/>
                <a:cs typeface="Helvetica Neue Light"/>
              </a:rPr>
              <a:t>dominant systematics </a:t>
            </a:r>
            <a:r>
              <a:rPr lang="en-US" sz="2000" dirty="0">
                <a:solidFill>
                  <a:schemeClr val="accent5">
                    <a:lumMod val="50000"/>
                  </a:schemeClr>
                </a:solidFill>
                <a:latin typeface="Helvetica Neue Light"/>
                <a:cs typeface="Helvetica Neue Light"/>
              </a:rPr>
              <a:t>in </a:t>
            </a:r>
            <a:r>
              <a:rPr lang="en-US" sz="2000" dirty="0" smtClean="0">
                <a:solidFill>
                  <a:schemeClr val="accent5">
                    <a:lumMod val="50000"/>
                  </a:schemeClr>
                </a:solidFill>
                <a:latin typeface="Helvetica Neue Light"/>
                <a:cs typeface="Helvetica Neue Light"/>
              </a:rPr>
              <a:t>HET &amp; Keck </a:t>
            </a:r>
            <a:r>
              <a:rPr lang="en-US" sz="2000" dirty="0">
                <a:solidFill>
                  <a:schemeClr val="accent5">
                    <a:lumMod val="50000"/>
                  </a:schemeClr>
                </a:solidFill>
                <a:latin typeface="Helvetica Neue Light"/>
                <a:cs typeface="Helvetica Neue Light"/>
              </a:rPr>
              <a:t>RVs </a:t>
            </a:r>
            <a:endParaRPr lang="en-US" sz="2000" dirty="0">
              <a:latin typeface="Helvetica Neue Light"/>
              <a:cs typeface="Helvetica Neue Light"/>
            </a:endParaRPr>
          </a:p>
          <a:p>
            <a:pPr>
              <a:lnSpc>
                <a:spcPct val="130000"/>
              </a:lnSpc>
            </a:pPr>
            <a:r>
              <a:rPr lang="en-US" sz="2000" dirty="0">
                <a:solidFill>
                  <a:schemeClr val="accent4">
                    <a:lumMod val="50000"/>
                  </a:schemeClr>
                </a:solidFill>
                <a:latin typeface="Helvetica Neue Light"/>
                <a:cs typeface="Helvetica Neue Light"/>
              </a:rPr>
              <a:t>interrogated </a:t>
            </a:r>
            <a:r>
              <a:rPr lang="en-US" sz="2000" dirty="0">
                <a:solidFill>
                  <a:schemeClr val="bg2">
                    <a:lumMod val="50000"/>
                  </a:schemeClr>
                </a:solidFill>
                <a:latin typeface="Helvetica Neue Light"/>
                <a:cs typeface="Helvetica Neue Light"/>
              </a:rPr>
              <a:t>every aspect </a:t>
            </a:r>
            <a:r>
              <a:rPr lang="en-US" sz="2000" dirty="0">
                <a:solidFill>
                  <a:schemeClr val="accent4">
                    <a:lumMod val="50000"/>
                  </a:schemeClr>
                </a:solidFill>
                <a:latin typeface="Helvetica Neue Light"/>
                <a:cs typeface="Helvetica Neue Light"/>
              </a:rPr>
              <a:t>of precise iodine </a:t>
            </a:r>
            <a:r>
              <a:rPr lang="en-US" sz="2000" dirty="0" smtClean="0">
                <a:solidFill>
                  <a:schemeClr val="accent4">
                    <a:lumMod val="50000"/>
                  </a:schemeClr>
                </a:solidFill>
                <a:latin typeface="Helvetica Neue Light"/>
                <a:cs typeface="Helvetica Neue Light"/>
              </a:rPr>
              <a:t>work</a:t>
            </a:r>
          </a:p>
          <a:p>
            <a:pPr>
              <a:lnSpc>
                <a:spcPct val="130000"/>
              </a:lnSpc>
            </a:pPr>
            <a:r>
              <a:rPr lang="en-US" sz="2000" dirty="0" smtClean="0">
                <a:solidFill>
                  <a:schemeClr val="accent4">
                    <a:lumMod val="50000"/>
                  </a:schemeClr>
                </a:solidFill>
                <a:latin typeface="Helvetica Neue Light"/>
                <a:cs typeface="Helvetica Neue Light"/>
              </a:rPr>
              <a:t>moving forward with a </a:t>
            </a:r>
            <a:r>
              <a:rPr lang="en-US" sz="2000" dirty="0" smtClean="0">
                <a:solidFill>
                  <a:schemeClr val="accent1">
                    <a:lumMod val="75000"/>
                  </a:schemeClr>
                </a:solidFill>
                <a:latin typeface="Helvetica Neue Light"/>
                <a:cs typeface="Helvetica Neue Light"/>
              </a:rPr>
              <a:t>new Doppler pipeline </a:t>
            </a:r>
            <a:r>
              <a:rPr lang="en-US" sz="2000" dirty="0" smtClean="0">
                <a:solidFill>
                  <a:schemeClr val="accent4">
                    <a:lumMod val="50000"/>
                  </a:schemeClr>
                </a:solidFill>
                <a:latin typeface="Helvetica Neue Light"/>
                <a:cs typeface="Helvetica Neue Light"/>
              </a:rPr>
              <a:t>for next-generation facilities</a:t>
            </a:r>
            <a:endParaRPr lang="en-US" sz="2000" dirty="0">
              <a:solidFill>
                <a:schemeClr val="accent4">
                  <a:lumMod val="50000"/>
                </a:schemeClr>
              </a:solidFill>
              <a:latin typeface="Helvetica Neue Light"/>
              <a:cs typeface="Helvetica Neue Ligh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52479" y="370993"/>
            <a:ext cx="4238420" cy="3178036"/>
          </a:xfrm>
          <a:prstGeom prst="rect">
            <a:avLst/>
          </a:prstGeom>
          <a:ln>
            <a:noFill/>
          </a:ln>
          <a:effectLst>
            <a:softEdge rad="112500"/>
          </a:effectLst>
        </p:spPr>
      </p:pic>
      <p:sp>
        <p:nvSpPr>
          <p:cNvPr id="8" name="TextBox 7"/>
          <p:cNvSpPr txBox="1"/>
          <p:nvPr/>
        </p:nvSpPr>
        <p:spPr>
          <a:xfrm>
            <a:off x="4583217" y="3083812"/>
            <a:ext cx="3328405" cy="276999"/>
          </a:xfrm>
          <a:prstGeom prst="rect">
            <a:avLst/>
          </a:prstGeom>
          <a:noFill/>
        </p:spPr>
        <p:txBody>
          <a:bodyPr wrap="none" rtlCol="0">
            <a:spAutoFit/>
          </a:bodyPr>
          <a:lstStyle/>
          <a:p>
            <a:r>
              <a:rPr lang="en-US" sz="1200" dirty="0" err="1" smtClean="0">
                <a:solidFill>
                  <a:schemeClr val="accent6">
                    <a:lumMod val="60000"/>
                    <a:lumOff val="40000"/>
                  </a:schemeClr>
                </a:solidFill>
                <a:latin typeface="Helvetica Neue"/>
                <a:cs typeface="Helvetica Neue"/>
              </a:rPr>
              <a:t>Kepler</a:t>
            </a:r>
            <a:r>
              <a:rPr lang="en-US" sz="1200" dirty="0" smtClean="0">
                <a:solidFill>
                  <a:schemeClr val="accent6">
                    <a:lumMod val="60000"/>
                    <a:lumOff val="40000"/>
                  </a:schemeClr>
                </a:solidFill>
                <a:latin typeface="Helvetica Neue"/>
                <a:cs typeface="Helvetica Neue"/>
              </a:rPr>
              <a:t> 452b </a:t>
            </a:r>
            <a:r>
              <a:rPr lang="en-US" sz="1200" dirty="0" smtClean="0">
                <a:solidFill>
                  <a:schemeClr val="accent6">
                    <a:lumMod val="75000"/>
                  </a:schemeClr>
                </a:solidFill>
                <a:latin typeface="Helvetica Neue"/>
                <a:cs typeface="Helvetica Neue"/>
              </a:rPr>
              <a:t>NASA Ames/JPL-Caltech/T. Pyle  </a:t>
            </a:r>
            <a:endParaRPr lang="en-US" sz="1200" dirty="0">
              <a:solidFill>
                <a:schemeClr val="accent6">
                  <a:lumMod val="75000"/>
                </a:schemeClr>
              </a:solidFill>
              <a:latin typeface="Helvetica Neue"/>
              <a:cs typeface="Helvetica Neue"/>
            </a:endParaRPr>
          </a:p>
        </p:txBody>
      </p:sp>
    </p:spTree>
    <p:extLst>
      <p:ext uri="{BB962C8B-B14F-4D97-AF65-F5344CB8AC3E}">
        <p14:creationId xmlns:p14="http://schemas.microsoft.com/office/powerpoint/2010/main" val="285122929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4048" y="938790"/>
            <a:ext cx="4584036" cy="1292662"/>
          </a:xfrm>
          <a:prstGeom prst="rect">
            <a:avLst/>
          </a:prstGeom>
          <a:noFill/>
        </p:spPr>
        <p:txBody>
          <a:bodyPr wrap="none" rtlCol="0">
            <a:spAutoFit/>
          </a:bodyPr>
          <a:lstStyle/>
          <a:p>
            <a:r>
              <a:rPr lang="en-US" sz="5400" b="1" dirty="0" smtClean="0">
                <a:solidFill>
                  <a:schemeClr val="accent1">
                    <a:lumMod val="50000"/>
                  </a:schemeClr>
                </a:solidFill>
                <a:latin typeface="Helvetica Neue"/>
                <a:cs typeface="Helvetica Neue"/>
              </a:rPr>
              <a:t>Many Thanks</a:t>
            </a:r>
          </a:p>
          <a:p>
            <a:r>
              <a:rPr lang="en-US" sz="2400" dirty="0" smtClean="0">
                <a:solidFill>
                  <a:schemeClr val="accent1">
                    <a:lumMod val="75000"/>
                  </a:schemeClr>
                </a:solidFill>
                <a:latin typeface="Helvetica Neue Light"/>
                <a:cs typeface="Helvetica Neue Light"/>
              </a:rPr>
              <a:t>and many partings</a:t>
            </a:r>
            <a:endParaRPr lang="en-US" sz="2400" dirty="0">
              <a:solidFill>
                <a:schemeClr val="accent1">
                  <a:lumMod val="75000"/>
                </a:schemeClr>
              </a:solidFill>
              <a:latin typeface="Helvetica Neue Light"/>
              <a:cs typeface="Helvetica Neue Light"/>
            </a:endParaRPr>
          </a:p>
        </p:txBody>
      </p:sp>
      <p:sp>
        <p:nvSpPr>
          <p:cNvPr id="5" name="TextBox 4"/>
          <p:cNvSpPr txBox="1"/>
          <p:nvPr/>
        </p:nvSpPr>
        <p:spPr>
          <a:xfrm>
            <a:off x="1076781" y="2660454"/>
            <a:ext cx="4332561" cy="400110"/>
          </a:xfrm>
          <a:prstGeom prst="rect">
            <a:avLst/>
          </a:prstGeom>
          <a:noFill/>
        </p:spPr>
        <p:txBody>
          <a:bodyPr wrap="none" rtlCol="0">
            <a:spAutoFit/>
          </a:bodyPr>
          <a:lstStyle/>
          <a:p>
            <a:r>
              <a:rPr lang="en-US" sz="2000" dirty="0" smtClean="0"/>
              <a:t>Thanks to my advisor, Jason Wright.</a:t>
            </a:r>
          </a:p>
        </p:txBody>
      </p:sp>
      <p:sp>
        <p:nvSpPr>
          <p:cNvPr id="6" name="TextBox 5"/>
          <p:cNvSpPr txBox="1"/>
          <p:nvPr/>
        </p:nvSpPr>
        <p:spPr>
          <a:xfrm>
            <a:off x="1076781" y="3396200"/>
            <a:ext cx="7814374" cy="707886"/>
          </a:xfrm>
          <a:prstGeom prst="rect">
            <a:avLst/>
          </a:prstGeom>
          <a:noFill/>
        </p:spPr>
        <p:txBody>
          <a:bodyPr wrap="square" rtlCol="0">
            <a:spAutoFit/>
          </a:bodyPr>
          <a:lstStyle/>
          <a:p>
            <a:r>
              <a:rPr lang="en-US" sz="2000" dirty="0" smtClean="0"/>
              <a:t>Thanks to my committee for advice and guidance (which indirectly landed me a job).</a:t>
            </a:r>
            <a:endParaRPr lang="en-US" sz="2000" dirty="0"/>
          </a:p>
        </p:txBody>
      </p:sp>
      <p:sp>
        <p:nvSpPr>
          <p:cNvPr id="7" name="TextBox 6"/>
          <p:cNvSpPr txBox="1"/>
          <p:nvPr/>
        </p:nvSpPr>
        <p:spPr>
          <a:xfrm>
            <a:off x="1076781" y="4104086"/>
            <a:ext cx="7814374" cy="707886"/>
          </a:xfrm>
          <a:prstGeom prst="rect">
            <a:avLst/>
          </a:prstGeom>
          <a:noFill/>
        </p:spPr>
        <p:txBody>
          <a:bodyPr wrap="square" rtlCol="0">
            <a:spAutoFit/>
          </a:bodyPr>
          <a:lstStyle/>
          <a:p>
            <a:r>
              <a:rPr lang="en-US" sz="2000" dirty="0" smtClean="0"/>
              <a:t>Thanks to Ming Zhao, Kim Cartier, and Joey Schmitt for their heroic efforts at TS12. </a:t>
            </a:r>
            <a:endParaRPr lang="en-US" sz="2000" dirty="0"/>
          </a:p>
        </p:txBody>
      </p:sp>
      <p:sp>
        <p:nvSpPr>
          <p:cNvPr id="8" name="TextBox 7"/>
          <p:cNvSpPr txBox="1"/>
          <p:nvPr/>
        </p:nvSpPr>
        <p:spPr>
          <a:xfrm>
            <a:off x="1076781" y="4808179"/>
            <a:ext cx="7841164" cy="400110"/>
          </a:xfrm>
          <a:prstGeom prst="rect">
            <a:avLst/>
          </a:prstGeom>
          <a:noFill/>
        </p:spPr>
        <p:txBody>
          <a:bodyPr wrap="square" rtlCol="0">
            <a:spAutoFit/>
          </a:bodyPr>
          <a:lstStyle/>
          <a:p>
            <a:r>
              <a:rPr lang="en-US" sz="2000" dirty="0" smtClean="0"/>
              <a:t>Thanks to Andrew Howard and Howard Isaacson for Keck data.</a:t>
            </a:r>
            <a:endParaRPr lang="en-US" sz="2000" dirty="0"/>
          </a:p>
        </p:txBody>
      </p:sp>
      <p:sp>
        <p:nvSpPr>
          <p:cNvPr id="9" name="TextBox 8"/>
          <p:cNvSpPr txBox="1"/>
          <p:nvPr/>
        </p:nvSpPr>
        <p:spPr>
          <a:xfrm>
            <a:off x="1076781" y="5536090"/>
            <a:ext cx="6308825" cy="400110"/>
          </a:xfrm>
          <a:prstGeom prst="rect">
            <a:avLst/>
          </a:prstGeom>
          <a:noFill/>
        </p:spPr>
        <p:txBody>
          <a:bodyPr wrap="square" rtlCol="0">
            <a:spAutoFit/>
          </a:bodyPr>
          <a:lstStyle/>
          <a:p>
            <a:r>
              <a:rPr lang="en-US" sz="2000" dirty="0" smtClean="0"/>
              <a:t>Thanks to NASA/NESSF for two years of funding.</a:t>
            </a:r>
            <a:endParaRPr lang="en-US" sz="2000" dirty="0"/>
          </a:p>
        </p:txBody>
      </p:sp>
      <p:sp>
        <p:nvSpPr>
          <p:cNvPr id="10" name="TextBox 9"/>
          <p:cNvSpPr txBox="1"/>
          <p:nvPr/>
        </p:nvSpPr>
        <p:spPr>
          <a:xfrm>
            <a:off x="1076780" y="5929218"/>
            <a:ext cx="8067219" cy="400110"/>
          </a:xfrm>
          <a:prstGeom prst="rect">
            <a:avLst/>
          </a:prstGeom>
          <a:noFill/>
        </p:spPr>
        <p:txBody>
          <a:bodyPr wrap="square" rtlCol="0">
            <a:spAutoFit/>
          </a:bodyPr>
          <a:lstStyle/>
          <a:p>
            <a:r>
              <a:rPr lang="en-US" sz="2000" dirty="0" smtClean="0">
                <a:solidFill>
                  <a:srgbClr val="9E4934"/>
                </a:solidFill>
              </a:rPr>
              <a:t>Thanks to everyone in this department for the wonderful eight years.</a:t>
            </a:r>
            <a:endParaRPr lang="en-US" sz="2000" dirty="0">
              <a:solidFill>
                <a:srgbClr val="9E4934"/>
              </a:solidFill>
            </a:endParaRPr>
          </a:p>
        </p:txBody>
      </p:sp>
    </p:spTree>
    <p:extLst>
      <p:ext uri="{BB962C8B-B14F-4D97-AF65-F5344CB8AC3E}">
        <p14:creationId xmlns:p14="http://schemas.microsoft.com/office/powerpoint/2010/main" val="4227457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likelihood to posterior, </a:t>
            </a:r>
            <a:br>
              <a:rPr lang="en-US" dirty="0" smtClean="0">
                <a:solidFill>
                  <a:schemeClr val="accent1">
                    <a:lumMod val="50000"/>
                  </a:schemeClr>
                </a:solidFill>
              </a:rPr>
            </a:br>
            <a:r>
              <a:rPr lang="en-US" dirty="0" smtClean="0">
                <a:solidFill>
                  <a:schemeClr val="accent1">
                    <a:lumMod val="50000"/>
                  </a:schemeClr>
                </a:solidFill>
              </a:rPr>
              <a:t>optimization to integration</a:t>
            </a:r>
            <a:endParaRPr lang="en-US" dirty="0">
              <a:solidFill>
                <a:schemeClr val="accent1">
                  <a:lumMod val="50000"/>
                </a:schemeClr>
              </a:solidFill>
            </a:endParaRPr>
          </a:p>
        </p:txBody>
      </p:sp>
      <p:pic>
        <p:nvPicPr>
          <p:cNvPr id="6" name="Picture 5" descr="CodeCogsEqn (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728" y="1907064"/>
            <a:ext cx="6293412" cy="1185323"/>
          </a:xfrm>
          <a:prstGeom prst="rect">
            <a:avLst/>
          </a:prstGeom>
        </p:spPr>
      </p:pic>
      <p:sp>
        <p:nvSpPr>
          <p:cNvPr id="7" name="Down Arrow 6"/>
          <p:cNvSpPr/>
          <p:nvPr/>
        </p:nvSpPr>
        <p:spPr>
          <a:xfrm>
            <a:off x="4124253" y="3481618"/>
            <a:ext cx="670727" cy="52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deCogsEqn (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7079" y="4622309"/>
            <a:ext cx="6721531" cy="924211"/>
          </a:xfrm>
          <a:prstGeom prst="rect">
            <a:avLst/>
          </a:prstGeom>
        </p:spPr>
      </p:pic>
      <p:sp>
        <p:nvSpPr>
          <p:cNvPr id="9" name="TextBox 8"/>
          <p:cNvSpPr txBox="1"/>
          <p:nvPr/>
        </p:nvSpPr>
        <p:spPr>
          <a:xfrm>
            <a:off x="4539319" y="5717068"/>
            <a:ext cx="3694917" cy="523220"/>
          </a:xfrm>
          <a:prstGeom prst="rect">
            <a:avLst/>
          </a:prstGeom>
          <a:noFill/>
        </p:spPr>
        <p:txBody>
          <a:bodyPr wrap="none" rtlCol="0">
            <a:spAutoFit/>
          </a:bodyPr>
          <a:lstStyle/>
          <a:p>
            <a:r>
              <a:rPr lang="en-US" sz="2800" dirty="0" smtClean="0">
                <a:latin typeface="Times"/>
                <a:cs typeface="Times"/>
              </a:rPr>
              <a:t>plus uninformative prior</a:t>
            </a:r>
            <a:endParaRPr lang="en-US" sz="2800" dirty="0">
              <a:latin typeface="Times"/>
              <a:cs typeface="Times"/>
            </a:endParaRPr>
          </a:p>
        </p:txBody>
      </p:sp>
      <p:pic>
        <p:nvPicPr>
          <p:cNvPr id="3" name="Picture 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1249" y="4266406"/>
            <a:ext cx="2066616" cy="1549962"/>
          </a:xfrm>
          <a:prstGeom prst="rect">
            <a:avLst/>
          </a:prstGeom>
        </p:spPr>
      </p:pic>
    </p:spTree>
    <p:extLst>
      <p:ext uri="{BB962C8B-B14F-4D97-AF65-F5344CB8AC3E}">
        <p14:creationId xmlns:p14="http://schemas.microsoft.com/office/powerpoint/2010/main" val="162119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124251"/>
            <a:ext cx="3752232" cy="3533124"/>
          </a:xfrm>
          <a:prstGeom prst="rect">
            <a:avLst/>
          </a:prstGeom>
        </p:spPr>
      </p:pic>
      <p:sp>
        <p:nvSpPr>
          <p:cNvPr id="4" name="TextBox 3"/>
          <p:cNvSpPr txBox="1"/>
          <p:nvPr/>
        </p:nvSpPr>
        <p:spPr>
          <a:xfrm>
            <a:off x="7047640" y="6488668"/>
            <a:ext cx="2096360" cy="369332"/>
          </a:xfrm>
          <a:prstGeom prst="rect">
            <a:avLst/>
          </a:prstGeom>
          <a:noFill/>
        </p:spPr>
        <p:txBody>
          <a:bodyPr wrap="none" rtlCol="0">
            <a:spAutoFit/>
          </a:bodyPr>
          <a:lstStyle/>
          <a:p>
            <a:r>
              <a:rPr lang="en-US" sz="1800" dirty="0" smtClean="0"/>
              <a:t>credit: Ian </a:t>
            </a:r>
            <a:r>
              <a:rPr lang="en-US" sz="1800" dirty="0" err="1" smtClean="0"/>
              <a:t>Czekala</a:t>
            </a:r>
            <a:endParaRPr lang="en-US" sz="1800" dirty="0"/>
          </a:p>
        </p:txBody>
      </p:sp>
      <p:pic>
        <p:nvPicPr>
          <p:cNvPr id="5" name="i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8341" y="1522035"/>
            <a:ext cx="4511073" cy="4511074"/>
          </a:xfrm>
          <a:prstGeom prst="rect">
            <a:avLst/>
          </a:prstGeom>
        </p:spPr>
      </p:pic>
    </p:spTree>
    <p:extLst>
      <p:ext uri="{BB962C8B-B14F-4D97-AF65-F5344CB8AC3E}">
        <p14:creationId xmlns:p14="http://schemas.microsoft.com/office/powerpoint/2010/main" val="35672628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058526" cy="6858000"/>
          </a:xfrm>
          <a:prstGeom prst="rect">
            <a:avLst/>
          </a:prstGeom>
        </p:spPr>
      </p:pic>
      <p:pic>
        <p:nvPicPr>
          <p:cNvPr id="4" name="Picture 3"/>
          <p:cNvPicPr>
            <a:picLocks noChangeAspect="1"/>
          </p:cNvPicPr>
          <p:nvPr/>
        </p:nvPicPr>
        <p:blipFill>
          <a:blip r:embed="rId3"/>
          <a:stretch>
            <a:fillRect/>
          </a:stretch>
        </p:blipFill>
        <p:spPr>
          <a:xfrm>
            <a:off x="4886924" y="303732"/>
            <a:ext cx="4257076" cy="3410949"/>
          </a:xfrm>
          <a:prstGeom prst="rect">
            <a:avLst/>
          </a:prstGeom>
        </p:spPr>
      </p:pic>
      <p:sp>
        <p:nvSpPr>
          <p:cNvPr id="5" name="TextBox 4"/>
          <p:cNvSpPr txBox="1"/>
          <p:nvPr/>
        </p:nvSpPr>
        <p:spPr>
          <a:xfrm>
            <a:off x="6046532" y="6530086"/>
            <a:ext cx="3160804" cy="369332"/>
          </a:xfrm>
          <a:prstGeom prst="rect">
            <a:avLst/>
          </a:prstGeom>
          <a:noFill/>
        </p:spPr>
        <p:txBody>
          <a:bodyPr wrap="none" rtlCol="0">
            <a:spAutoFit/>
          </a:bodyPr>
          <a:lstStyle/>
          <a:p>
            <a:r>
              <a:rPr lang="en-US" sz="1800" dirty="0" smtClean="0"/>
              <a:t>credit: Dan Foreman-Mackey</a:t>
            </a:r>
            <a:endParaRPr lang="en-US" sz="1800" dirty="0"/>
          </a:p>
        </p:txBody>
      </p:sp>
    </p:spTree>
    <p:extLst>
      <p:ext uri="{BB962C8B-B14F-4D97-AF65-F5344CB8AC3E}">
        <p14:creationId xmlns:p14="http://schemas.microsoft.com/office/powerpoint/2010/main" val="253796825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099349"/>
          </a:xfrm>
          <a:prstGeom prst="rect">
            <a:avLst/>
          </a:prstGeom>
        </p:spPr>
      </p:pic>
      <p:sp>
        <p:nvSpPr>
          <p:cNvPr id="4" name="TextBox 3"/>
          <p:cNvSpPr txBox="1"/>
          <p:nvPr/>
        </p:nvSpPr>
        <p:spPr>
          <a:xfrm>
            <a:off x="6860885" y="6457890"/>
            <a:ext cx="2280342" cy="400110"/>
          </a:xfrm>
          <a:prstGeom prst="rect">
            <a:avLst/>
          </a:prstGeom>
          <a:noFill/>
        </p:spPr>
        <p:txBody>
          <a:bodyPr wrap="none" rtlCol="0">
            <a:spAutoFit/>
          </a:bodyPr>
          <a:lstStyle/>
          <a:p>
            <a:r>
              <a:rPr lang="en-US" sz="2000" dirty="0" smtClean="0">
                <a:latin typeface="Helvetica"/>
                <a:cs typeface="Helvetica"/>
              </a:rPr>
              <a:t>credit: Ben Nelson</a:t>
            </a:r>
            <a:endParaRPr lang="en-US" sz="2000" dirty="0">
              <a:latin typeface="Helvetica"/>
              <a:cs typeface="Helvetica"/>
            </a:endParaRPr>
          </a:p>
        </p:txBody>
      </p:sp>
    </p:spTree>
    <p:extLst>
      <p:ext uri="{BB962C8B-B14F-4D97-AF65-F5344CB8AC3E}">
        <p14:creationId xmlns:p14="http://schemas.microsoft.com/office/powerpoint/2010/main" val="285321379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smtClean="0">
                <a:solidFill>
                  <a:schemeClr val="tx1">
                    <a:lumMod val="65000"/>
                    <a:lumOff val="35000"/>
                  </a:schemeClr>
                </a:solidFill>
                <a:latin typeface="Courier"/>
                <a:cs typeface="Courier"/>
              </a:rPr>
              <a:t>t = t</a:t>
            </a:r>
            <a:r>
              <a:rPr lang="en-US" sz="3600" baseline="-25000" dirty="0" smtClean="0">
                <a:solidFill>
                  <a:schemeClr val="tx1">
                    <a:lumMod val="75000"/>
                    <a:lumOff val="25000"/>
                  </a:schemeClr>
                </a:solidFill>
                <a:latin typeface="Courier"/>
                <a:cs typeface="Courier"/>
              </a:rPr>
              <a:t>0</a:t>
            </a:r>
            <a:endParaRPr lang="en-US" sz="3600" baseline="-25000" dirty="0">
              <a:solidFill>
                <a:schemeClr val="tx1">
                  <a:lumMod val="75000"/>
                  <a:lumOff val="25000"/>
                </a:schemeClr>
              </a:solidFill>
              <a:latin typeface="Courier"/>
              <a:cs typeface="Courier"/>
            </a:endParaRPr>
          </a:p>
          <a:p>
            <a:r>
              <a:rPr lang="en-US" sz="3600" dirty="0" smtClean="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a:t>
            </a:r>
            <a:r>
              <a:rPr lang="en-US" sz="2800" dirty="0" smtClean="0">
                <a:latin typeface="Helvetica"/>
                <a:cs typeface="Helvetica"/>
              </a:rPr>
              <a:t>lux</a:t>
            </a:r>
            <a:endParaRPr lang="en-US" sz="2800" dirty="0">
              <a:latin typeface="Helvetica"/>
              <a:cs typeface="Helvetica"/>
            </a:endParaRP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t>
            </a:r>
            <a:r>
              <a:rPr lang="en-US" sz="2800" dirty="0" smtClean="0">
                <a:latin typeface="Helvetica"/>
                <a:cs typeface="Helvetica"/>
              </a:rPr>
              <a:t>avelength</a:t>
            </a:r>
            <a:endParaRPr lang="en-US" sz="2800" dirty="0">
              <a:latin typeface="Helvetica"/>
              <a:cs typeface="Helvetica"/>
            </a:endParaRPr>
          </a:p>
        </p:txBody>
      </p:sp>
      <p:sp>
        <p:nvSpPr>
          <p:cNvPr id="10" name="TextBox 9"/>
          <p:cNvSpPr txBox="1"/>
          <p:nvPr/>
        </p:nvSpPr>
        <p:spPr>
          <a:xfrm>
            <a:off x="1940387" y="924117"/>
            <a:ext cx="4525022" cy="646331"/>
          </a:xfrm>
          <a:prstGeom prst="rect">
            <a:avLst/>
          </a:prstGeom>
          <a:noFill/>
        </p:spPr>
        <p:txBody>
          <a:bodyPr wrap="none" rtlCol="0">
            <a:spAutoFit/>
          </a:bodyPr>
          <a:lstStyle/>
          <a:p>
            <a:r>
              <a:rPr lang="en-US" sz="3600" dirty="0" smtClean="0">
                <a:latin typeface="Courier"/>
                <a:cs typeface="Courier"/>
              </a:rPr>
              <a:t>z = z</a:t>
            </a:r>
            <a:r>
              <a:rPr lang="en-US" sz="3600" baseline="-25000" dirty="0" smtClean="0">
                <a:latin typeface="Courier"/>
                <a:cs typeface="Courier"/>
              </a:rPr>
              <a:t>star</a:t>
            </a:r>
            <a:r>
              <a:rPr lang="en-US" sz="3600" dirty="0" smtClean="0">
                <a:latin typeface="Courier"/>
                <a:cs typeface="Courier"/>
              </a:rPr>
              <a:t> + z</a:t>
            </a:r>
            <a:r>
              <a:rPr lang="en-US" sz="3600" baseline="-25000" dirty="0" smtClean="0">
                <a:latin typeface="Courier"/>
                <a:cs typeface="Courier"/>
              </a:rPr>
              <a:t>planet</a:t>
            </a:r>
            <a:endParaRPr lang="en-US" sz="3600" baseline="-25000" dirty="0">
              <a:latin typeface="Courier"/>
              <a:cs typeface="Courier"/>
            </a:endParaRPr>
          </a:p>
        </p:txBody>
      </p:sp>
    </p:spTree>
    <p:extLst>
      <p:ext uri="{BB962C8B-B14F-4D97-AF65-F5344CB8AC3E}">
        <p14:creationId xmlns:p14="http://schemas.microsoft.com/office/powerpoint/2010/main" val="31431327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smtClean="0">
                <a:solidFill>
                  <a:schemeClr val="tx1">
                    <a:lumMod val="65000"/>
                    <a:lumOff val="35000"/>
                  </a:schemeClr>
                </a:solidFill>
                <a:latin typeface="Courier"/>
                <a:cs typeface="Courier"/>
              </a:rPr>
              <a:t>t = t</a:t>
            </a:r>
            <a:r>
              <a:rPr lang="en-US" sz="3600" baseline="-25000" dirty="0" smtClean="0">
                <a:solidFill>
                  <a:schemeClr val="tx1">
                    <a:lumMod val="75000"/>
                    <a:lumOff val="25000"/>
                  </a:schemeClr>
                </a:solidFill>
                <a:latin typeface="Courier"/>
                <a:cs typeface="Courier"/>
              </a:rPr>
              <a:t>0</a:t>
            </a:r>
            <a:endParaRPr lang="en-US" sz="3600" baseline="-25000" dirty="0">
              <a:solidFill>
                <a:schemeClr val="tx1">
                  <a:lumMod val="75000"/>
                  <a:lumOff val="25000"/>
                </a:schemeClr>
              </a:solidFill>
              <a:latin typeface="Courier"/>
              <a:cs typeface="Courier"/>
            </a:endParaRPr>
          </a:p>
          <a:p>
            <a:r>
              <a:rPr lang="en-US" sz="3600" dirty="0" smtClean="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a:t>
            </a:r>
            <a:r>
              <a:rPr lang="en-US" sz="2800" dirty="0" smtClean="0">
                <a:latin typeface="Helvetica"/>
                <a:cs typeface="Helvetica"/>
              </a:rPr>
              <a:t>lux</a:t>
            </a:r>
            <a:endParaRPr lang="en-US" sz="2800" dirty="0">
              <a:latin typeface="Helvetica"/>
              <a:cs typeface="Helvetica"/>
            </a:endParaRP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t>
            </a:r>
            <a:r>
              <a:rPr lang="en-US" sz="2800" dirty="0" smtClean="0">
                <a:latin typeface="Helvetica"/>
                <a:cs typeface="Helvetica"/>
              </a:rPr>
              <a:t>avelength</a:t>
            </a:r>
            <a:endParaRPr lang="en-US" sz="2800" dirty="0">
              <a:latin typeface="Helvetica"/>
              <a:cs typeface="Helvetica"/>
            </a:endParaRPr>
          </a:p>
        </p:txBody>
      </p:sp>
      <p:sp>
        <p:nvSpPr>
          <p:cNvPr id="8" name="Rectangle 7"/>
          <p:cNvSpPr/>
          <p:nvPr/>
        </p:nvSpPr>
        <p:spPr>
          <a:xfrm>
            <a:off x="3924462" y="1746290"/>
            <a:ext cx="1526973" cy="3932741"/>
          </a:xfrm>
          <a:prstGeom prst="rect">
            <a:avLst/>
          </a:prstGeom>
          <a:noFill/>
          <a:ln w="76200" cmpd="sng">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1940387" y="924117"/>
            <a:ext cx="4525022" cy="646331"/>
          </a:xfrm>
          <a:prstGeom prst="rect">
            <a:avLst/>
          </a:prstGeom>
          <a:noFill/>
        </p:spPr>
        <p:txBody>
          <a:bodyPr wrap="none" rtlCol="0">
            <a:spAutoFit/>
          </a:bodyPr>
          <a:lstStyle/>
          <a:p>
            <a:r>
              <a:rPr lang="en-US" sz="3600" dirty="0" smtClean="0">
                <a:latin typeface="Courier"/>
                <a:cs typeface="Courier"/>
              </a:rPr>
              <a:t>z = </a:t>
            </a:r>
            <a:r>
              <a:rPr lang="en-US" sz="3600" dirty="0" smtClean="0">
                <a:solidFill>
                  <a:srgbClr val="FF0000"/>
                </a:solidFill>
                <a:latin typeface="Courier"/>
                <a:cs typeface="Courier"/>
              </a:rPr>
              <a:t>z</a:t>
            </a:r>
            <a:r>
              <a:rPr lang="en-US" sz="3600" baseline="-25000" dirty="0" smtClean="0">
                <a:solidFill>
                  <a:srgbClr val="FF0000"/>
                </a:solidFill>
                <a:latin typeface="Courier"/>
                <a:cs typeface="Courier"/>
              </a:rPr>
              <a:t>star</a:t>
            </a:r>
            <a:r>
              <a:rPr lang="en-US" sz="3600" dirty="0" smtClean="0">
                <a:latin typeface="Courier"/>
                <a:cs typeface="Courier"/>
              </a:rPr>
              <a:t> + z</a:t>
            </a:r>
            <a:r>
              <a:rPr lang="en-US" sz="3600" baseline="-25000" dirty="0" smtClean="0">
                <a:latin typeface="Courier"/>
                <a:cs typeface="Courier"/>
              </a:rPr>
              <a:t>planet</a:t>
            </a:r>
            <a:endParaRPr lang="en-US" sz="3600" baseline="-25000" dirty="0">
              <a:latin typeface="Courier"/>
              <a:cs typeface="Courier"/>
            </a:endParaRPr>
          </a:p>
        </p:txBody>
      </p:sp>
      <p:sp>
        <p:nvSpPr>
          <p:cNvPr id="20" name="Freeform 19"/>
          <p:cNvSpPr/>
          <p:nvPr/>
        </p:nvSpPr>
        <p:spPr>
          <a:xfrm>
            <a:off x="4823522" y="2211683"/>
            <a:ext cx="99896" cy="3067817"/>
          </a:xfrm>
          <a:custGeom>
            <a:avLst/>
            <a:gdLst>
              <a:gd name="connsiteX0" fmla="*/ 0 w 99896"/>
              <a:gd name="connsiteY0" fmla="*/ 0 h 3067817"/>
              <a:gd name="connsiteX1" fmla="*/ 99896 w 99896"/>
              <a:gd name="connsiteY1" fmla="*/ 1483967 h 3067817"/>
              <a:gd name="connsiteX2" fmla="*/ 0 w 99896"/>
              <a:gd name="connsiteY2" fmla="*/ 3067817 h 3067817"/>
              <a:gd name="connsiteX3" fmla="*/ 0 w 99896"/>
              <a:gd name="connsiteY3" fmla="*/ 3067817 h 3067817"/>
            </a:gdLst>
            <a:ahLst/>
            <a:cxnLst>
              <a:cxn ang="0">
                <a:pos x="connsiteX0" y="connsiteY0"/>
              </a:cxn>
              <a:cxn ang="0">
                <a:pos x="connsiteX1" y="connsiteY1"/>
              </a:cxn>
              <a:cxn ang="0">
                <a:pos x="connsiteX2" y="connsiteY2"/>
              </a:cxn>
              <a:cxn ang="0">
                <a:pos x="connsiteX3" y="connsiteY3"/>
              </a:cxn>
            </a:cxnLst>
            <a:rect l="l" t="t" r="r" b="b"/>
            <a:pathLst>
              <a:path w="99896" h="3067817">
                <a:moveTo>
                  <a:pt x="0" y="0"/>
                </a:moveTo>
                <a:cubicBezTo>
                  <a:pt x="49948" y="486332"/>
                  <a:pt x="99896" y="972664"/>
                  <a:pt x="99896" y="1483967"/>
                </a:cubicBezTo>
                <a:cubicBezTo>
                  <a:pt x="99896" y="1995270"/>
                  <a:pt x="0" y="3067817"/>
                  <a:pt x="0" y="3067817"/>
                </a:cubicBezTo>
                <a:lnTo>
                  <a:pt x="0" y="3067817"/>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4702402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Jupiter analogs are emerging</a:t>
            </a:r>
          </a:p>
        </p:txBody>
      </p:sp>
      <p:pic>
        <p:nvPicPr>
          <p:cNvPr id="51" name="Shape 51"/>
          <p:cNvPicPr preferRelativeResize="0"/>
          <p:nvPr/>
        </p:nvPicPr>
        <p:blipFill rotWithShape="1">
          <a:blip r:embed="rId3" cstate="print">
            <a:alphaModFix/>
            <a:extLst>
              <a:ext uri="{28A0092B-C50C-407E-A947-70E740481C1C}">
                <a14:useLocalDpi xmlns:a14="http://schemas.microsoft.com/office/drawing/2010/main"/>
              </a:ext>
            </a:extLst>
          </a:blip>
          <a:srcRect b="5624"/>
          <a:stretch/>
        </p:blipFill>
        <p:spPr>
          <a:xfrm>
            <a:off x="568198" y="1557300"/>
            <a:ext cx="7609124" cy="4935675"/>
          </a:xfrm>
          <a:prstGeom prst="rect">
            <a:avLst/>
          </a:prstGeom>
          <a:noFill/>
          <a:ln>
            <a:noFill/>
          </a:ln>
        </p:spPr>
      </p:pic>
    </p:spTree>
    <p:extLst>
      <p:ext uri="{BB962C8B-B14F-4D97-AF65-F5344CB8AC3E}">
        <p14:creationId xmlns:p14="http://schemas.microsoft.com/office/powerpoint/2010/main" val="3980563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9937" y="1688835"/>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a:xfrm>
            <a:off x="125879" y="274637"/>
            <a:ext cx="8571185"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a:solidFill>
                  <a:schemeClr val="accent4"/>
                </a:solidFill>
              </a:rPr>
              <a:t>P</a:t>
            </a:r>
            <a:r>
              <a:rPr lang="en-US" sz="2400" dirty="0" smtClean="0">
                <a:solidFill>
                  <a:schemeClr val="accent4"/>
                </a:solidFill>
              </a:rPr>
              <a:t>recise Doppler spectroscopy plays an important role in</a:t>
            </a:r>
            <a:r>
              <a:rPr lang="en-US" sz="2400" dirty="0" smtClean="0">
                <a:solidFill>
                  <a:schemeClr val="accent4">
                    <a:lumMod val="60000"/>
                    <a:lumOff val="40000"/>
                  </a:schemeClr>
                </a:solidFill>
              </a:rPr>
              <a:t/>
            </a:r>
            <a:br>
              <a:rPr lang="en-US" sz="2400" dirty="0" smtClean="0">
                <a:solidFill>
                  <a:schemeClr val="accent4">
                    <a:lumMod val="60000"/>
                    <a:lumOff val="40000"/>
                  </a:schemeClr>
                </a:solidFill>
              </a:rPr>
            </a:br>
            <a:r>
              <a:rPr lang="en-US" dirty="0" smtClean="0">
                <a:solidFill>
                  <a:schemeClr val="accent4">
                    <a:lumMod val="75000"/>
                  </a:schemeClr>
                </a:solidFill>
              </a:rPr>
              <a:t>the quest for Earth 2.0</a:t>
            </a:r>
            <a:endParaRPr lang="en-US" dirty="0">
              <a:solidFill>
                <a:schemeClr val="accent4">
                  <a:lumMod val="75000"/>
                </a:schemeClr>
              </a:solidFill>
            </a:endParaRPr>
          </a:p>
        </p:txBody>
      </p:sp>
    </p:spTree>
    <p:extLst>
      <p:ext uri="{BB962C8B-B14F-4D97-AF65-F5344CB8AC3E}">
        <p14:creationId xmlns:p14="http://schemas.microsoft.com/office/powerpoint/2010/main" val="258383878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spTree>
    <p:extLst>
      <p:ext uri="{BB962C8B-B14F-4D97-AF65-F5344CB8AC3E}">
        <p14:creationId xmlns:p14="http://schemas.microsoft.com/office/powerpoint/2010/main" val="2664848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cxnSp>
        <p:nvCxnSpPr>
          <p:cNvPr id="5" name="Straight Connector 4"/>
          <p:cNvCxnSpPr/>
          <p:nvPr/>
        </p:nvCxnSpPr>
        <p:spPr>
          <a:xfrm>
            <a:off x="4844503" y="2605713"/>
            <a:ext cx="0" cy="3142568"/>
          </a:xfrm>
          <a:prstGeom prst="line">
            <a:avLst/>
          </a:prstGeom>
          <a:ln w="57150" cmpd="sng"/>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p:nvPr/>
        </p:nvCxnSpPr>
        <p:spPr>
          <a:xfrm>
            <a:off x="4844503" y="5512588"/>
            <a:ext cx="497544" cy="0"/>
          </a:xfrm>
          <a:prstGeom prst="straightConnector1">
            <a:avLst/>
          </a:prstGeom>
          <a:ln w="57150" cmpd="sng">
            <a:tailEnd type="arrow"/>
          </a:ln>
        </p:spPr>
        <p:style>
          <a:lnRef idx="3">
            <a:schemeClr val="accent6"/>
          </a:lnRef>
          <a:fillRef idx="0">
            <a:schemeClr val="accent6"/>
          </a:fillRef>
          <a:effectRef idx="2">
            <a:schemeClr val="accent6"/>
          </a:effectRef>
          <a:fontRef idx="minor">
            <a:schemeClr val="tx1"/>
          </a:fontRef>
        </p:style>
      </p:cxnSp>
      <p:sp>
        <p:nvSpPr>
          <p:cNvPr id="9" name="Shape 72"/>
          <p:cNvSpPr txBox="1"/>
          <p:nvPr/>
        </p:nvSpPr>
        <p:spPr>
          <a:xfrm>
            <a:off x="5342047" y="5271903"/>
            <a:ext cx="3945491" cy="1235831"/>
          </a:xfrm>
          <a:prstGeom prst="rect">
            <a:avLst/>
          </a:prstGeom>
          <a:noFill/>
          <a:ln>
            <a:noFill/>
          </a:ln>
        </p:spPr>
        <p:txBody>
          <a:bodyPr lIns="91425" tIns="91425" rIns="91425" bIns="91425" anchor="t" anchorCtr="0">
            <a:noAutofit/>
          </a:bodyPr>
          <a:lstStyle/>
          <a:p>
            <a:pPr rtl="0">
              <a:spcBef>
                <a:spcPts val="0"/>
              </a:spcBef>
              <a:buNone/>
            </a:pPr>
            <a:r>
              <a:rPr lang="en-US" sz="2000" dirty="0" smtClean="0">
                <a:latin typeface="Helvetica"/>
                <a:cs typeface="Helvetica"/>
              </a:rPr>
              <a:t>Transit Ephemeris Refinement and Monitoring Survey (TERMS)</a:t>
            </a:r>
          </a:p>
          <a:p>
            <a:pPr rtl="0">
              <a:spcBef>
                <a:spcPts val="0"/>
              </a:spcBef>
              <a:buNone/>
            </a:pPr>
            <a:r>
              <a:rPr lang="en-US" sz="2000" dirty="0" smtClean="0">
                <a:latin typeface="Helvetica"/>
                <a:cs typeface="Helvetica"/>
              </a:rPr>
              <a:t>led by Stephen Kane</a:t>
            </a:r>
            <a:endParaRPr lang="en" sz="2000" dirty="0">
              <a:latin typeface="Helvetica"/>
              <a:cs typeface="Helvetica"/>
            </a:endParaRPr>
          </a:p>
        </p:txBody>
      </p:sp>
    </p:spTree>
    <p:extLst>
      <p:ext uri="{BB962C8B-B14F-4D97-AF65-F5344CB8AC3E}">
        <p14:creationId xmlns:p14="http://schemas.microsoft.com/office/powerpoint/2010/main" val="644772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p:nvPr/>
        </p:nvSpPr>
        <p:spPr>
          <a:xfrm>
            <a:off x="1280025" y="2061300"/>
            <a:ext cx="5604899" cy="1023900"/>
          </a:xfrm>
          <a:prstGeom prst="rect">
            <a:avLst/>
          </a:prstGeom>
          <a:noFill/>
          <a:ln>
            <a:noFill/>
          </a:ln>
        </p:spPr>
        <p:txBody>
          <a:bodyPr lIns="91425" tIns="91425" rIns="91425" bIns="91425" anchor="t" anchorCtr="0">
            <a:noAutofit/>
          </a:bodyPr>
          <a:lstStyle/>
          <a:p>
            <a:pPr>
              <a:spcBef>
                <a:spcPts val="0"/>
              </a:spcBef>
              <a:buNone/>
            </a:pPr>
            <a:r>
              <a:rPr lang="en" sz="6000" b="1" dirty="0">
                <a:latin typeface="Arial Black"/>
                <a:ea typeface="Black Ops One"/>
                <a:cs typeface="Arial Black"/>
                <a:sym typeface="Black Ops One"/>
              </a:rPr>
              <a:t>BOOTTRAN</a:t>
            </a:r>
          </a:p>
        </p:txBody>
      </p:sp>
      <p:sp>
        <p:nvSpPr>
          <p:cNvPr id="72" name="Shape 72"/>
          <p:cNvSpPr txBox="1"/>
          <p:nvPr/>
        </p:nvSpPr>
        <p:spPr>
          <a:xfrm>
            <a:off x="2797425" y="3085200"/>
            <a:ext cx="5941799" cy="2115299"/>
          </a:xfrm>
          <a:prstGeom prst="rect">
            <a:avLst/>
          </a:prstGeom>
          <a:noFill/>
          <a:ln>
            <a:noFill/>
          </a:ln>
        </p:spPr>
        <p:txBody>
          <a:bodyPr lIns="91425" tIns="91425" rIns="91425" bIns="91425" anchor="t" anchorCtr="0">
            <a:noAutofit/>
          </a:bodyPr>
          <a:lstStyle/>
          <a:p>
            <a:pPr rtl="0">
              <a:spcBef>
                <a:spcPts val="0"/>
              </a:spcBef>
              <a:buNone/>
            </a:pPr>
            <a:r>
              <a:rPr lang="en" sz="2400" dirty="0">
                <a:latin typeface="Helvetica"/>
                <a:cs typeface="Helvetica"/>
              </a:rPr>
              <a:t>error bars for Keplerian </a:t>
            </a:r>
            <a:r>
              <a:rPr lang="en" sz="2400" dirty="0" smtClean="0">
                <a:latin typeface="Helvetica"/>
                <a:cs typeface="Helvetica"/>
              </a:rPr>
              <a:t>fit</a:t>
            </a:r>
            <a:r>
              <a:rPr lang="en-US" sz="2400" dirty="0" smtClean="0">
                <a:latin typeface="Helvetica"/>
                <a:cs typeface="Helvetica"/>
              </a:rPr>
              <a:t> via </a:t>
            </a:r>
            <a:r>
              <a:rPr lang="en-US" sz="2400" dirty="0" err="1" smtClean="0">
                <a:latin typeface="Helvetica"/>
                <a:cs typeface="Helvetica"/>
              </a:rPr>
              <a:t>bootstraping</a:t>
            </a:r>
            <a:endParaRPr lang="en-US" sz="2400" dirty="0" smtClean="0">
              <a:latin typeface="Helvetica"/>
              <a:cs typeface="Helvetica"/>
            </a:endParaRPr>
          </a:p>
          <a:p>
            <a:pPr rtl="0">
              <a:spcBef>
                <a:spcPts val="0"/>
              </a:spcBef>
              <a:buNone/>
            </a:pPr>
            <a:r>
              <a:rPr lang="en-US" sz="2400" dirty="0" smtClean="0">
                <a:latin typeface="Helvetica"/>
                <a:cs typeface="Helvetica"/>
              </a:rPr>
              <a:t>provides transit centers and error bars</a:t>
            </a:r>
            <a:endParaRPr lang="en" sz="2400" dirty="0">
              <a:latin typeface="Helvetica"/>
              <a:cs typeface="Helvetica"/>
            </a:endParaRPr>
          </a:p>
          <a:p>
            <a:pPr rtl="0">
              <a:spcBef>
                <a:spcPts val="0"/>
              </a:spcBef>
              <a:buNone/>
            </a:pPr>
            <a:r>
              <a:rPr lang="en" sz="2400" dirty="0">
                <a:latin typeface="Helvetica"/>
                <a:cs typeface="Helvetica"/>
              </a:rPr>
              <a:t>compatible with RVLIN package</a:t>
            </a:r>
          </a:p>
          <a:p>
            <a:pPr rtl="0">
              <a:spcBef>
                <a:spcPts val="0"/>
              </a:spcBef>
              <a:buNone/>
            </a:pPr>
            <a:endParaRPr sz="1000" dirty="0">
              <a:latin typeface="Helvetica"/>
              <a:cs typeface="Helvetica"/>
            </a:endParaRPr>
          </a:p>
          <a:p>
            <a:pPr>
              <a:spcBef>
                <a:spcPts val="0"/>
              </a:spcBef>
              <a:buNone/>
            </a:pPr>
            <a:r>
              <a:rPr lang="en" sz="2000" dirty="0">
                <a:solidFill>
                  <a:srgbClr val="666666"/>
                </a:solidFill>
                <a:latin typeface="Helvetica"/>
                <a:cs typeface="Helvetica"/>
              </a:rPr>
              <a:t>available at </a:t>
            </a:r>
            <a:r>
              <a:rPr lang="en" sz="2000" dirty="0" smtClean="0">
                <a:solidFill>
                  <a:srgbClr val="666666"/>
                </a:solidFill>
                <a:latin typeface="Helvetica"/>
                <a:cs typeface="Helvetica"/>
              </a:rPr>
              <a:t>exoplanets.org/code</a:t>
            </a:r>
            <a:r>
              <a:rPr lang="en-US" sz="2000" dirty="0" smtClean="0">
                <a:solidFill>
                  <a:srgbClr val="666666"/>
                </a:solidFill>
                <a:latin typeface="Helvetica"/>
                <a:cs typeface="Helvetica"/>
              </a:rPr>
              <a:t>, in IDL</a:t>
            </a:r>
            <a:endParaRPr lang="en" sz="2000" dirty="0">
              <a:solidFill>
                <a:srgbClr val="666666"/>
              </a:solidFill>
              <a:latin typeface="Helvetica"/>
              <a:cs typeface="Helvetica"/>
            </a:endParaRPr>
          </a:p>
        </p:txBody>
      </p:sp>
    </p:spTree>
    <p:extLst>
      <p:ext uri="{BB962C8B-B14F-4D97-AF65-F5344CB8AC3E}">
        <p14:creationId xmlns:p14="http://schemas.microsoft.com/office/powerpoint/2010/main" val="2030238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085"/>
            <a:ext cx="8229600" cy="534070"/>
          </a:xfrm>
        </p:spPr>
        <p:txBody>
          <a:bodyPr/>
          <a:lstStyle/>
          <a:p>
            <a:r>
              <a:rPr lang="en-US" sz="2800" dirty="0" smtClean="0"/>
              <a:t>SMG-AGNs are not special?</a:t>
            </a:r>
            <a:endParaRPr lang="en-US" sz="2800" dirty="0"/>
          </a:p>
        </p:txBody>
      </p:sp>
      <p:pic>
        <p:nvPicPr>
          <p:cNvPr id="3" name="Picture 2"/>
          <p:cNvPicPr>
            <a:picLocks noChangeAspect="1"/>
          </p:cNvPicPr>
          <p:nvPr/>
        </p:nvPicPr>
        <p:blipFill>
          <a:blip r:embed="rId2"/>
          <a:stretch>
            <a:fillRect/>
          </a:stretch>
        </p:blipFill>
        <p:spPr>
          <a:xfrm>
            <a:off x="1877463" y="769118"/>
            <a:ext cx="6345927" cy="6019852"/>
          </a:xfrm>
          <a:prstGeom prst="rect">
            <a:avLst/>
          </a:prstGeom>
        </p:spPr>
      </p:pic>
      <p:sp>
        <p:nvSpPr>
          <p:cNvPr id="4" name="TextBox 3"/>
          <p:cNvSpPr txBox="1"/>
          <p:nvPr/>
        </p:nvSpPr>
        <p:spPr>
          <a:xfrm>
            <a:off x="208712" y="6388006"/>
            <a:ext cx="1929885" cy="369332"/>
          </a:xfrm>
          <a:prstGeom prst="rect">
            <a:avLst/>
          </a:prstGeom>
          <a:noFill/>
        </p:spPr>
        <p:txBody>
          <a:bodyPr wrap="none" rtlCol="0">
            <a:spAutoFit/>
          </a:bodyPr>
          <a:lstStyle/>
          <a:p>
            <a:r>
              <a:rPr lang="en-US" sz="1800" dirty="0" smtClean="0"/>
              <a:t>Wang et al. 2013</a:t>
            </a:r>
            <a:endParaRPr lang="en-US" sz="1800" dirty="0"/>
          </a:p>
        </p:txBody>
      </p:sp>
    </p:spTree>
    <p:extLst>
      <p:ext uri="{BB962C8B-B14F-4D97-AF65-F5344CB8AC3E}">
        <p14:creationId xmlns:p14="http://schemas.microsoft.com/office/powerpoint/2010/main" val="19524708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63657" y="1513757"/>
            <a:ext cx="7280342" cy="5119668"/>
          </a:xfrm>
          <a:prstGeom prst="rect">
            <a:avLst/>
          </a:prstGeom>
        </p:spPr>
      </p:pic>
      <p:sp>
        <p:nvSpPr>
          <p:cNvPr id="4" name="Title 1"/>
          <p:cNvSpPr txBox="1">
            <a:spLocks/>
          </p:cNvSpPr>
          <p:nvPr/>
        </p:nvSpPr>
        <p:spPr>
          <a:xfrm>
            <a:off x="457200" y="207085"/>
            <a:ext cx="8229600" cy="113207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Inverse </a:t>
            </a:r>
            <a:r>
              <a:rPr lang="en-US" sz="2800" b="1" dirty="0" err="1" smtClean="0"/>
              <a:t>metallicity</a:t>
            </a:r>
            <a:r>
              <a:rPr lang="en-US" sz="2800" b="1" dirty="0" smtClean="0"/>
              <a:t> profile in LSBs?</a:t>
            </a:r>
          </a:p>
          <a:p>
            <a:r>
              <a:rPr lang="en-US" sz="2000" dirty="0" smtClean="0">
                <a:latin typeface="Helvetica Light"/>
                <a:cs typeface="Helvetica Light"/>
              </a:rPr>
              <a:t>MUSCEL: </a:t>
            </a:r>
            <a:r>
              <a:rPr lang="en-US" sz="2000" dirty="0" err="1" smtClean="0">
                <a:latin typeface="Helvetica Light"/>
                <a:cs typeface="Helvetica Light"/>
              </a:rPr>
              <a:t>multiwavelength</a:t>
            </a:r>
            <a:r>
              <a:rPr lang="en-US" sz="2000" dirty="0" smtClean="0">
                <a:latin typeface="Helvetica Light"/>
                <a:cs typeface="Helvetica Light"/>
              </a:rPr>
              <a:t> study of the structure, chemistry, and evolution of LSBs</a:t>
            </a:r>
            <a:endParaRPr lang="en-US" sz="2000" dirty="0">
              <a:latin typeface="Helvetica Light"/>
              <a:cs typeface="Helvetica Light"/>
            </a:endParaRPr>
          </a:p>
        </p:txBody>
      </p:sp>
      <p:sp>
        <p:nvSpPr>
          <p:cNvPr id="5" name="TextBox 4"/>
          <p:cNvSpPr txBox="1"/>
          <p:nvPr/>
        </p:nvSpPr>
        <p:spPr>
          <a:xfrm>
            <a:off x="43052" y="6484648"/>
            <a:ext cx="4149731" cy="369332"/>
          </a:xfrm>
          <a:prstGeom prst="rect">
            <a:avLst/>
          </a:prstGeom>
          <a:noFill/>
        </p:spPr>
        <p:txBody>
          <a:bodyPr wrap="none" rtlCol="0">
            <a:spAutoFit/>
          </a:bodyPr>
          <a:lstStyle/>
          <a:p>
            <a:r>
              <a:rPr lang="en-US" sz="1800" dirty="0" smtClean="0"/>
              <a:t>Young, </a:t>
            </a:r>
            <a:r>
              <a:rPr lang="en-US" sz="1800" dirty="0" err="1" smtClean="0"/>
              <a:t>Kuzio</a:t>
            </a:r>
            <a:r>
              <a:rPr lang="en-US" sz="1800" dirty="0" smtClean="0"/>
              <a:t> de </a:t>
            </a:r>
            <a:r>
              <a:rPr lang="en-US" sz="1800" dirty="0" err="1" smtClean="0"/>
              <a:t>Naray</a:t>
            </a:r>
            <a:r>
              <a:rPr lang="en-US" sz="1800" dirty="0" smtClean="0"/>
              <a:t>, &amp; Wang, 2015</a:t>
            </a:r>
            <a:endParaRPr lang="en-US" sz="1800" dirty="0"/>
          </a:p>
        </p:txBody>
      </p:sp>
    </p:spTree>
    <p:extLst>
      <p:ext uri="{BB962C8B-B14F-4D97-AF65-F5344CB8AC3E}">
        <p14:creationId xmlns:p14="http://schemas.microsoft.com/office/powerpoint/2010/main" val="36992616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6145" y="1638824"/>
            <a:ext cx="7278703" cy="5088353"/>
          </a:xfrm>
          <a:prstGeom prst="rect">
            <a:avLst/>
          </a:prstGeom>
        </p:spPr>
      </p:pic>
      <p:sp>
        <p:nvSpPr>
          <p:cNvPr id="3" name="Title 1"/>
          <p:cNvSpPr txBox="1">
            <a:spLocks/>
          </p:cNvSpPr>
          <p:nvPr/>
        </p:nvSpPr>
        <p:spPr>
          <a:xfrm>
            <a:off x="457200" y="207085"/>
            <a:ext cx="8229600" cy="100782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lots of highly obscured AGNs in low-mass galaxies?</a:t>
            </a:r>
            <a:endParaRPr lang="en-US" sz="2800" b="1" dirty="0"/>
          </a:p>
        </p:txBody>
      </p:sp>
      <p:sp>
        <p:nvSpPr>
          <p:cNvPr id="4" name="TextBox 3"/>
          <p:cNvSpPr txBox="1"/>
          <p:nvPr/>
        </p:nvSpPr>
        <p:spPr>
          <a:xfrm>
            <a:off x="43052" y="6484648"/>
            <a:ext cx="2533003" cy="369332"/>
          </a:xfrm>
          <a:prstGeom prst="rect">
            <a:avLst/>
          </a:prstGeom>
          <a:noFill/>
        </p:spPr>
        <p:txBody>
          <a:bodyPr wrap="none" rtlCol="0">
            <a:spAutoFit/>
          </a:bodyPr>
          <a:lstStyle/>
          <a:p>
            <a:r>
              <a:rPr lang="en-US" sz="1800" dirty="0" err="1" smtClean="0"/>
              <a:t>Xue</a:t>
            </a:r>
            <a:r>
              <a:rPr lang="en-US" sz="1800" dirty="0" smtClean="0"/>
              <a:t>, Wang, et al. 2012</a:t>
            </a:r>
            <a:endParaRPr lang="en-US" sz="1800" dirty="0"/>
          </a:p>
        </p:txBody>
      </p:sp>
    </p:spTree>
    <p:extLst>
      <p:ext uri="{BB962C8B-B14F-4D97-AF65-F5344CB8AC3E}">
        <p14:creationId xmlns:p14="http://schemas.microsoft.com/office/powerpoint/2010/main" val="1869815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 name="Picture 1" descr="bc_sim_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2217386" y="3888425"/>
            <a:ext cx="399812" cy="998805"/>
          </a:xfrm>
          <a:prstGeom prst="rect">
            <a:avLst/>
          </a:prstGeom>
        </p:spPr>
      </p:pic>
    </p:spTree>
    <p:extLst>
      <p:ext uri="{BB962C8B-B14F-4D97-AF65-F5344CB8AC3E}">
        <p14:creationId xmlns:p14="http://schemas.microsoft.com/office/powerpoint/2010/main" val="23825544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Picture 9" descr="bc_sim_2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1982701" y="3874619"/>
            <a:ext cx="399812" cy="998805"/>
          </a:xfrm>
          <a:prstGeom prst="rect">
            <a:avLst/>
          </a:prstGeom>
        </p:spPr>
      </p:pic>
    </p:spTree>
    <p:extLst>
      <p:ext uri="{BB962C8B-B14F-4D97-AF65-F5344CB8AC3E}">
        <p14:creationId xmlns:p14="http://schemas.microsoft.com/office/powerpoint/2010/main" val="11009183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rgbClr val="4A3A27"/>
                </a:solidFill>
              </a:rPr>
              <a:t>what gives persistent RV errors?</a:t>
            </a:r>
            <a:endParaRPr lang="en" sz="3300" dirty="0">
              <a:solidFill>
                <a:srgbClr val="4A3A27"/>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80" y="1609344"/>
            <a:ext cx="6558358" cy="4736592"/>
          </a:xfrm>
          <a:prstGeom prst="rect">
            <a:avLst/>
          </a:prstGeom>
        </p:spPr>
      </p:pic>
      <p:sp>
        <p:nvSpPr>
          <p:cNvPr id="10" name="Oval 9"/>
          <p:cNvSpPr/>
          <p:nvPr/>
        </p:nvSpPr>
        <p:spPr>
          <a:xfrm>
            <a:off x="3388412" y="4941067"/>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grpSp>
        <p:nvGrpSpPr>
          <p:cNvPr id="11" name="Group 10"/>
          <p:cNvGrpSpPr/>
          <p:nvPr/>
        </p:nvGrpSpPr>
        <p:grpSpPr>
          <a:xfrm>
            <a:off x="6430178" y="2161283"/>
            <a:ext cx="2347763" cy="3029588"/>
            <a:chOff x="6595838" y="2161283"/>
            <a:chExt cx="2347763" cy="3029588"/>
          </a:xfrm>
        </p:grpSpPr>
        <p:grpSp>
          <p:nvGrpSpPr>
            <p:cNvPr id="4" name="Group 3"/>
            <p:cNvGrpSpPr/>
            <p:nvPr/>
          </p:nvGrpSpPr>
          <p:grpSpPr>
            <a:xfrm>
              <a:off x="7065450" y="2161283"/>
              <a:ext cx="1878151" cy="2981480"/>
              <a:chOff x="7065450" y="2161283"/>
              <a:chExt cx="1878151" cy="2981480"/>
            </a:xfrm>
          </p:grpSpPr>
          <p:sp>
            <p:nvSpPr>
              <p:cNvPr id="5" name="TextBox 4"/>
              <p:cNvSpPr txBox="1"/>
              <p:nvPr/>
            </p:nvSpPr>
            <p:spPr>
              <a:xfrm>
                <a:off x="7428620" y="216128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71650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Oval 11"/>
            <p:cNvSpPr/>
            <p:nvPr/>
          </p:nvSpPr>
          <p:spPr>
            <a:xfrm>
              <a:off x="6921599" y="474265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3" name="Oval 12"/>
            <p:cNvSpPr/>
            <p:nvPr/>
          </p:nvSpPr>
          <p:spPr>
            <a:xfrm>
              <a:off x="6595838" y="3426160"/>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4" name="Oval 13"/>
            <p:cNvSpPr/>
            <p:nvPr/>
          </p:nvSpPr>
          <p:spPr>
            <a:xfrm>
              <a:off x="6787954" y="286342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5" name="Oval 14"/>
            <p:cNvSpPr/>
            <p:nvPr/>
          </p:nvSpPr>
          <p:spPr>
            <a:xfrm>
              <a:off x="8231865" y="399620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grpSp>
    </p:spTree>
    <p:extLst>
      <p:ext uri="{BB962C8B-B14F-4D97-AF65-F5344CB8AC3E}">
        <p14:creationId xmlns:p14="http://schemas.microsoft.com/office/powerpoint/2010/main" val="9944474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0603707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current RV precision ~ 1-2 m/s</a:t>
            </a:r>
            <a:endParaRPr lang="en-US" dirty="0">
              <a:solidFill>
                <a:schemeClr val="accent5">
                  <a:lumMod val="50000"/>
                </a:schemeClr>
              </a:solidFill>
            </a:endParaRPr>
          </a:p>
        </p:txBody>
      </p:sp>
      <p:grpSp>
        <p:nvGrpSpPr>
          <p:cNvPr id="5" name="Group 4"/>
          <p:cNvGrpSpPr/>
          <p:nvPr/>
        </p:nvGrpSpPr>
        <p:grpSpPr>
          <a:xfrm>
            <a:off x="939520" y="1121888"/>
            <a:ext cx="7605697" cy="5657847"/>
            <a:chOff x="218288" y="1"/>
            <a:chExt cx="8703680" cy="6858000"/>
          </a:xfrm>
        </p:grpSpPr>
        <p:pic>
          <p:nvPicPr>
            <p:cNvPr id="6" name="Picture 5" descr="plot (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8" y="1"/>
              <a:ext cx="8703680" cy="6858000"/>
            </a:xfrm>
            <a:prstGeom prst="rect">
              <a:avLst/>
            </a:prstGeom>
            <a:noFill/>
            <a:ln>
              <a:noFill/>
            </a:ln>
          </p:spPr>
        </p:pic>
        <p:pic>
          <p:nvPicPr>
            <p:cNvPr id="7" name="Picture 6"/>
            <p:cNvPicPr>
              <a:picLocks noChangeAspect="1"/>
            </p:cNvPicPr>
            <p:nvPr/>
          </p:nvPicPr>
          <p:blipFill>
            <a:blip r:embed="rId4"/>
            <a:stretch>
              <a:fillRect/>
            </a:stretch>
          </p:blipFill>
          <p:spPr>
            <a:xfrm>
              <a:off x="7635393" y="146287"/>
              <a:ext cx="1155640" cy="404701"/>
            </a:xfrm>
            <a:prstGeom prst="rect">
              <a:avLst/>
            </a:prstGeom>
          </p:spPr>
        </p:pic>
        <p:sp>
          <p:nvSpPr>
            <p:cNvPr id="8" name="TextBox 7"/>
            <p:cNvSpPr txBox="1"/>
            <p:nvPr/>
          </p:nvSpPr>
          <p:spPr>
            <a:xfrm>
              <a:off x="1063907" y="4325611"/>
              <a:ext cx="1766924" cy="686538"/>
            </a:xfrm>
            <a:prstGeom prst="rect">
              <a:avLst/>
            </a:prstGeom>
            <a:noFill/>
          </p:spPr>
          <p:txBody>
            <a:bodyPr wrap="square" lIns="94394" tIns="47197" rIns="94394" bIns="47197" rtlCol="0">
              <a:spAutoFit/>
            </a:bodyPr>
            <a:lstStyle/>
            <a:p>
              <a:r>
                <a:rPr lang="en-US" sz="3700" b="1" dirty="0">
                  <a:solidFill>
                    <a:srgbClr val="953735"/>
                  </a:solidFill>
                  <a:latin typeface="Helvetica"/>
                  <a:cs typeface="Helvetica"/>
                </a:rPr>
                <a:t>2 m/s</a:t>
              </a:r>
            </a:p>
          </p:txBody>
        </p:sp>
        <p:grpSp>
          <p:nvGrpSpPr>
            <p:cNvPr id="9" name="Group 8"/>
            <p:cNvGrpSpPr/>
            <p:nvPr/>
          </p:nvGrpSpPr>
          <p:grpSpPr>
            <a:xfrm>
              <a:off x="7808380" y="172481"/>
              <a:ext cx="870490" cy="4009111"/>
              <a:chOff x="7722976" y="162380"/>
              <a:chExt cx="860969" cy="3774318"/>
            </a:xfrm>
          </p:grpSpPr>
          <p:sp>
            <p:nvSpPr>
              <p:cNvPr id="15" name="Rectangle 14"/>
              <p:cNvSpPr/>
              <p:nvPr/>
            </p:nvSpPr>
            <p:spPr>
              <a:xfrm>
                <a:off x="7722976" y="162380"/>
                <a:ext cx="860969" cy="3747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874088" y="3574508"/>
                <a:ext cx="316674" cy="362190"/>
              </a:xfrm>
              <a:prstGeom prst="rect">
                <a:avLst/>
              </a:prstGeom>
              <a:noFill/>
            </p:spPr>
            <p:txBody>
              <a:bodyPr wrap="none" rtlCol="0">
                <a:spAutoFit/>
              </a:bodyPr>
              <a:lstStyle/>
              <a:p>
                <a:r>
                  <a:rPr lang="en-US" sz="1900" dirty="0">
                    <a:latin typeface="Helvetica"/>
                    <a:cs typeface="Helvetica"/>
                  </a:rPr>
                  <a:t>4</a:t>
                </a:r>
              </a:p>
            </p:txBody>
          </p:sp>
          <p:pic>
            <p:nvPicPr>
              <p:cNvPr id="17" name="Picture 16" descr="plot (4).png"/>
              <p:cNvPicPr>
                <a:picLocks noChangeAspect="1"/>
              </p:cNvPicPr>
              <p:nvPr/>
            </p:nvPicPr>
            <p:blipFill rotWithShape="1">
              <a:blip r:embed="rId5">
                <a:clrChange>
                  <a:clrFrom>
                    <a:srgbClr val="F0F0F0"/>
                  </a:clrFrom>
                  <a:clrTo>
                    <a:srgbClr val="F0F0F0">
                      <a:alpha val="0"/>
                    </a:srgbClr>
                  </a:clrTo>
                </a:clrChange>
                <a:extLst>
                  <a:ext uri="{28A0092B-C50C-407E-A947-70E740481C1C}">
                    <a14:useLocalDpi xmlns:a14="http://schemas.microsoft.com/office/drawing/2010/main" val="0"/>
                  </a:ext>
                </a:extLst>
              </a:blip>
              <a:srcRect l="92182" t="6233" r="5020" b="11647"/>
              <a:stretch/>
            </p:blipFill>
            <p:spPr>
              <a:xfrm>
                <a:off x="7817159" y="203413"/>
                <a:ext cx="166174" cy="3657600"/>
              </a:xfrm>
              <a:prstGeom prst="rect">
                <a:avLst/>
              </a:prstGeom>
            </p:spPr>
          </p:pic>
          <p:sp>
            <p:nvSpPr>
              <p:cNvPr id="18" name="TextBox 17"/>
              <p:cNvSpPr txBox="1"/>
              <p:nvPr/>
            </p:nvSpPr>
            <p:spPr>
              <a:xfrm>
                <a:off x="7874088" y="2888600"/>
                <a:ext cx="316674" cy="362190"/>
              </a:xfrm>
              <a:prstGeom prst="rect">
                <a:avLst/>
              </a:prstGeom>
              <a:noFill/>
            </p:spPr>
            <p:txBody>
              <a:bodyPr wrap="none" rtlCol="0">
                <a:spAutoFit/>
              </a:bodyPr>
              <a:lstStyle/>
              <a:p>
                <a:r>
                  <a:rPr lang="en-US" sz="1900" dirty="0">
                    <a:latin typeface="Helvetica"/>
                    <a:cs typeface="Helvetica"/>
                  </a:rPr>
                  <a:t>6</a:t>
                </a:r>
              </a:p>
            </p:txBody>
          </p:sp>
          <p:sp>
            <p:nvSpPr>
              <p:cNvPr id="19" name="TextBox 18"/>
              <p:cNvSpPr txBox="1"/>
              <p:nvPr/>
            </p:nvSpPr>
            <p:spPr>
              <a:xfrm>
                <a:off x="7874088" y="2124132"/>
                <a:ext cx="316674" cy="362190"/>
              </a:xfrm>
              <a:prstGeom prst="rect">
                <a:avLst/>
              </a:prstGeom>
              <a:noFill/>
            </p:spPr>
            <p:txBody>
              <a:bodyPr wrap="none" rtlCol="0">
                <a:spAutoFit/>
              </a:bodyPr>
              <a:lstStyle/>
              <a:p>
                <a:r>
                  <a:rPr lang="en-US" sz="1900" dirty="0">
                    <a:latin typeface="Helvetica"/>
                    <a:cs typeface="Helvetica"/>
                  </a:rPr>
                  <a:t>8</a:t>
                </a:r>
              </a:p>
            </p:txBody>
          </p:sp>
          <p:sp>
            <p:nvSpPr>
              <p:cNvPr id="20" name="TextBox 19"/>
              <p:cNvSpPr txBox="1"/>
              <p:nvPr/>
            </p:nvSpPr>
            <p:spPr>
              <a:xfrm>
                <a:off x="7841006" y="1404546"/>
                <a:ext cx="450702" cy="362190"/>
              </a:xfrm>
              <a:prstGeom prst="rect">
                <a:avLst/>
              </a:prstGeom>
              <a:noFill/>
            </p:spPr>
            <p:txBody>
              <a:bodyPr wrap="none" rtlCol="0">
                <a:spAutoFit/>
              </a:bodyPr>
              <a:lstStyle/>
              <a:p>
                <a:r>
                  <a:rPr lang="en-US" sz="1900" dirty="0">
                    <a:latin typeface="Helvetica"/>
                    <a:cs typeface="Helvetica"/>
                  </a:rPr>
                  <a:t>10</a:t>
                </a:r>
              </a:p>
            </p:txBody>
          </p:sp>
          <p:sp>
            <p:nvSpPr>
              <p:cNvPr id="21" name="TextBox 20"/>
              <p:cNvSpPr txBox="1"/>
              <p:nvPr/>
            </p:nvSpPr>
            <p:spPr>
              <a:xfrm>
                <a:off x="7837098" y="632187"/>
                <a:ext cx="450702" cy="362190"/>
              </a:xfrm>
              <a:prstGeom prst="rect">
                <a:avLst/>
              </a:prstGeom>
              <a:noFill/>
            </p:spPr>
            <p:txBody>
              <a:bodyPr wrap="none" rtlCol="0">
                <a:spAutoFit/>
              </a:bodyPr>
              <a:lstStyle/>
              <a:p>
                <a:r>
                  <a:rPr lang="en-US" sz="1900" dirty="0">
                    <a:latin typeface="Helvetica"/>
                    <a:cs typeface="Helvetica"/>
                  </a:rPr>
                  <a:t>12</a:t>
                </a:r>
              </a:p>
            </p:txBody>
          </p:sp>
          <p:sp>
            <p:nvSpPr>
              <p:cNvPr id="22" name="TextBox 21"/>
              <p:cNvSpPr txBox="1"/>
              <p:nvPr/>
            </p:nvSpPr>
            <p:spPr>
              <a:xfrm rot="16200000">
                <a:off x="7026344" y="1984329"/>
                <a:ext cx="2696551" cy="410953"/>
              </a:xfrm>
              <a:prstGeom prst="rect">
                <a:avLst/>
              </a:prstGeom>
              <a:noFill/>
            </p:spPr>
            <p:txBody>
              <a:bodyPr wrap="none" rtlCol="0">
                <a:spAutoFit/>
              </a:bodyPr>
              <a:lstStyle/>
              <a:p>
                <a:r>
                  <a:rPr lang="en-US" sz="2100" dirty="0">
                    <a:latin typeface="Helvetica"/>
                    <a:cs typeface="Helvetica"/>
                  </a:rPr>
                  <a:t>V or Kepler Magnitude</a:t>
                </a:r>
              </a:p>
            </p:txBody>
          </p:sp>
        </p:grpSp>
        <p:grpSp>
          <p:nvGrpSpPr>
            <p:cNvPr id="10" name="Group 9"/>
            <p:cNvGrpSpPr/>
            <p:nvPr/>
          </p:nvGrpSpPr>
          <p:grpSpPr>
            <a:xfrm>
              <a:off x="1094169" y="5575330"/>
              <a:ext cx="3678865" cy="447675"/>
              <a:chOff x="1211605" y="4866590"/>
              <a:chExt cx="3577815" cy="421458"/>
            </a:xfrm>
          </p:grpSpPr>
          <p:sp>
            <p:nvSpPr>
              <p:cNvPr id="12" name="Rectangle 11"/>
              <p:cNvSpPr/>
              <p:nvPr/>
            </p:nvSpPr>
            <p:spPr>
              <a:xfrm>
                <a:off x="1211605" y="4909334"/>
                <a:ext cx="3301364" cy="369332"/>
              </a:xfrm>
              <a:prstGeom prst="rect">
                <a:avLst/>
              </a:prstGeom>
              <a:ln w="9525" cmpd="sng">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1256505" y="4866590"/>
                <a:ext cx="3532915" cy="421458"/>
              </a:xfrm>
              <a:prstGeom prst="rect">
                <a:avLst/>
              </a:prstGeom>
              <a:noFill/>
            </p:spPr>
            <p:txBody>
              <a:bodyPr wrap="square" rtlCol="0" anchor="ctr">
                <a:spAutoFit/>
              </a:bodyPr>
              <a:lstStyle/>
              <a:p>
                <a:pPr algn="ctr"/>
                <a:r>
                  <a:rPr lang="en-US" sz="1800" dirty="0">
                    <a:solidFill>
                      <a:schemeClr val="tx1">
                        <a:lumMod val="65000"/>
                        <a:lumOff val="35000"/>
                      </a:schemeClr>
                    </a:solidFill>
                    <a:latin typeface="Helvetica"/>
                    <a:cs typeface="Helvetica"/>
                  </a:rPr>
                  <a:t>Marcy+ 2014 upper limits</a:t>
                </a:r>
              </a:p>
            </p:txBody>
          </p:sp>
          <p:pic>
            <p:nvPicPr>
              <p:cNvPr id="14" name="Picture 13"/>
              <p:cNvPicPr>
                <a:picLocks noChangeAspect="1"/>
              </p:cNvPicPr>
              <p:nvPr/>
            </p:nvPicPr>
            <p:blipFill>
              <a:blip r:embed="rId6">
                <a:alphaModFix amt="83000"/>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248327" y="4976598"/>
                <a:ext cx="355600" cy="254000"/>
              </a:xfrm>
              <a:prstGeom prst="rect">
                <a:avLst/>
              </a:prstGeom>
            </p:spPr>
          </p:pic>
        </p:grpSp>
        <p:sp>
          <p:nvSpPr>
            <p:cNvPr id="11" name="Rectangle 10"/>
            <p:cNvSpPr/>
            <p:nvPr/>
          </p:nvSpPr>
          <p:spPr>
            <a:xfrm>
              <a:off x="976643" y="4341149"/>
              <a:ext cx="7851790" cy="97128"/>
            </a:xfrm>
            <a:prstGeom prst="rect">
              <a:avLst/>
            </a:prstGeom>
            <a:solidFill>
              <a:schemeClr val="tx1">
                <a:lumMod val="95000"/>
                <a:lumOff val="5000"/>
                <a:alpha val="82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4394" tIns="47197" rIns="94394" bIns="47197" rtlCol="0" anchor="ctr"/>
            <a:lstStyle/>
            <a:p>
              <a:pPr algn="ctr"/>
              <a:endParaRPr lang="en-US"/>
            </a:p>
          </p:txBody>
        </p:sp>
      </p:grpSp>
    </p:spTree>
    <p:extLst>
      <p:ext uri="{BB962C8B-B14F-4D97-AF65-F5344CB8AC3E}">
        <p14:creationId xmlns:p14="http://schemas.microsoft.com/office/powerpoint/2010/main" val="900304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5188991" cy="4087764"/>
          </a:xfrm>
        </p:spPr>
        <p:txBody>
          <a:bodyPr/>
          <a:lstStyle/>
          <a:p>
            <a:pPr>
              <a:lnSpc>
                <a:spcPct val="90000"/>
              </a:lnSpc>
            </a:pPr>
            <a:r>
              <a:rPr lang="en-US" b="1" dirty="0" err="1" smtClean="0">
                <a:solidFill>
                  <a:srgbClr val="9E4934"/>
                </a:solidFill>
                <a:latin typeface="Helvetica Neue"/>
                <a:cs typeface="Helvetica Neue"/>
              </a:rPr>
              <a:t>barycentric</a:t>
            </a:r>
            <a:r>
              <a:rPr lang="en-US" b="1" dirty="0" smtClean="0">
                <a:solidFill>
                  <a:srgbClr val="9E4934"/>
                </a:solidFill>
                <a:latin typeface="Helvetica Neue"/>
                <a:cs typeface="Helvetica Neue"/>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TextBox 8"/>
          <p:cNvSpPr txBox="1"/>
          <p:nvPr/>
        </p:nvSpPr>
        <p:spPr>
          <a:xfrm>
            <a:off x="4942143" y="1745287"/>
            <a:ext cx="2893240" cy="400110"/>
          </a:xfrm>
          <a:prstGeom prst="rect">
            <a:avLst/>
          </a:prstGeom>
          <a:noFill/>
        </p:spPr>
        <p:txBody>
          <a:bodyPr wrap="none" rtlCol="0">
            <a:spAutoFit/>
          </a:bodyPr>
          <a:lstStyle/>
          <a:p>
            <a:r>
              <a:rPr lang="en-US" sz="2000" dirty="0" smtClean="0">
                <a:solidFill>
                  <a:schemeClr val="accent1">
                    <a:lumMod val="50000"/>
                  </a:schemeClr>
                </a:solidFill>
                <a:latin typeface="Helvetica Neue Light"/>
                <a:cs typeface="Helvetica Neue Light"/>
              </a:rPr>
              <a:t>Wright &amp; Eastman 2014</a:t>
            </a:r>
            <a:endParaRPr lang="en-US" sz="2000" dirty="0">
              <a:solidFill>
                <a:schemeClr val="accent1">
                  <a:lumMod val="50000"/>
                </a:schemeClr>
              </a:solidFill>
              <a:latin typeface="Helvetica Neue Light"/>
              <a:cs typeface="Helvetica Neue Light"/>
            </a:endParaRPr>
          </a:p>
        </p:txBody>
      </p:sp>
      <p:sp>
        <p:nvSpPr>
          <p:cNvPr id="10" name="Oval 9"/>
          <p:cNvSpPr/>
          <p:nvPr/>
        </p:nvSpPr>
        <p:spPr>
          <a:xfrm>
            <a:off x="2145975" y="206947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Oval 10"/>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2" name="Oval 11"/>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3" name="Oval 12"/>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4" name="Oval 13"/>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43519383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1"/>
              </a:solidFill>
            </a:endParaRPr>
          </a:p>
          <a:p>
            <a:pPr>
              <a:lnSpc>
                <a:spcPct val="90000"/>
              </a:lnSpc>
            </a:pPr>
            <a:r>
              <a:rPr lang="en-US" b="1" dirty="0" smtClean="0">
                <a:solidFill>
                  <a:srgbClr val="9E4934"/>
                </a:solidFill>
                <a:latin typeface="Helvetica Neue"/>
                <a:cs typeface="Helvetica Neue"/>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Oval 8"/>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10" name="Oval 9"/>
          <p:cNvSpPr/>
          <p:nvPr/>
        </p:nvSpPr>
        <p:spPr>
          <a:xfrm>
            <a:off x="2145975" y="287074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11" name="Oval 10"/>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2" name="Oval 11"/>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3" name="Oval 12"/>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79562108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lumMod val="75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48790994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67061349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b="1" dirty="0" smtClean="0">
                <a:solidFill>
                  <a:srgbClr val="C66951"/>
                </a:solidFill>
              </a:rPr>
              <a:t>algorithm</a:t>
            </a:r>
            <a:endParaRPr lang="en-US" b="1" dirty="0">
              <a:solidFill>
                <a:srgbClr val="C66951"/>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88087179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7" name="Group 16"/>
          <p:cNvGrpSpPr/>
          <p:nvPr/>
        </p:nvGrpSpPr>
        <p:grpSpPr>
          <a:xfrm>
            <a:off x="538799" y="2148548"/>
            <a:ext cx="8104573" cy="3718836"/>
            <a:chOff x="415784" y="2191246"/>
            <a:chExt cx="8104573" cy="3718836"/>
          </a:xfrm>
        </p:grpSpPr>
        <p:sp>
          <p:nvSpPr>
            <p:cNvPr id="14" name="TextBox 13"/>
            <p:cNvSpPr txBox="1"/>
            <p:nvPr/>
          </p:nvSpPr>
          <p:spPr>
            <a:xfrm>
              <a:off x="415784" y="2191246"/>
              <a:ext cx="6661720"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1973</a:t>
              </a:r>
              <a:r>
                <a:rPr lang="en-US" sz="2000" dirty="0" smtClean="0">
                  <a:latin typeface="Helvetica"/>
                  <a:cs typeface="Helvetica"/>
                </a:rPr>
                <a:t>     </a:t>
              </a:r>
              <a:r>
                <a:rPr lang="en-US" sz="2200" dirty="0" smtClean="0">
                  <a:solidFill>
                    <a:schemeClr val="accent6">
                      <a:lumMod val="75000"/>
                    </a:schemeClr>
                  </a:solidFill>
                  <a:latin typeface="Helvetica"/>
                  <a:cs typeface="Helvetica"/>
                </a:rPr>
                <a:t>Griffin &amp; Griffin  </a:t>
              </a:r>
              <a:r>
                <a:rPr lang="en-US" sz="2200" dirty="0" smtClean="0">
                  <a:solidFill>
                    <a:schemeClr val="accent5">
                      <a:lumMod val="50000"/>
                    </a:schemeClr>
                  </a:solidFill>
                  <a:latin typeface="Helvetica"/>
                  <a:cs typeface="Helvetica"/>
                </a:rPr>
                <a:t>O</a:t>
              </a:r>
              <a:r>
                <a:rPr lang="en-US" sz="2200" baseline="-25000" dirty="0" smtClean="0">
                  <a:solidFill>
                    <a:schemeClr val="accent5">
                      <a:lumMod val="50000"/>
                    </a:schemeClr>
                  </a:solidFill>
                  <a:latin typeface="Helvetica"/>
                  <a:cs typeface="Helvetica"/>
                </a:rPr>
                <a:t>2</a:t>
              </a:r>
              <a:r>
                <a:rPr lang="en-US" sz="2200" dirty="0" smtClean="0">
                  <a:solidFill>
                    <a:schemeClr val="accent5">
                      <a:lumMod val="50000"/>
                    </a:schemeClr>
                  </a:solidFill>
                  <a:latin typeface="Helvetica"/>
                  <a:cs typeface="Helvetica"/>
                </a:rPr>
                <a:t> as calibrator -&gt; 10 m/s</a:t>
              </a:r>
              <a:endParaRPr lang="en-US" sz="2200" dirty="0">
                <a:solidFill>
                  <a:schemeClr val="accent5">
                    <a:lumMod val="50000"/>
                  </a:schemeClr>
                </a:solidFill>
                <a:latin typeface="Helvetica"/>
                <a:cs typeface="Helvetica"/>
              </a:endParaRPr>
            </a:p>
          </p:txBody>
        </p:sp>
        <p:sp>
          <p:nvSpPr>
            <p:cNvPr id="18" name="TextBox 17"/>
            <p:cNvSpPr txBox="1"/>
            <p:nvPr/>
          </p:nvSpPr>
          <p:spPr>
            <a:xfrm>
              <a:off x="1355063" y="3448109"/>
              <a:ext cx="5184311"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2010s</a:t>
              </a:r>
              <a:r>
                <a:rPr lang="en-US" sz="2000" dirty="0" smtClean="0">
                  <a:latin typeface="Helvetica"/>
                  <a:cs typeface="Helvetica"/>
                </a:rPr>
                <a:t>     </a:t>
              </a:r>
              <a:r>
                <a:rPr lang="en-US" sz="2200" dirty="0" smtClean="0">
                  <a:solidFill>
                    <a:schemeClr val="accent5">
                      <a:lumMod val="50000"/>
                    </a:schemeClr>
                  </a:solidFill>
                  <a:latin typeface="Helvetica Neue Medium"/>
                  <a:cs typeface="Helvetica Neue Medium"/>
                </a:rPr>
                <a:t>5-20 m/s </a:t>
              </a:r>
              <a:r>
                <a:rPr lang="en-US" sz="2200" dirty="0" smtClean="0">
                  <a:solidFill>
                    <a:schemeClr val="accent5">
                      <a:lumMod val="50000"/>
                    </a:schemeClr>
                  </a:solidFill>
                  <a:latin typeface="Helvetica"/>
                  <a:cs typeface="Helvetica"/>
                </a:rPr>
                <a:t>both optical &amp; NIR</a:t>
              </a:r>
              <a:endParaRPr lang="en-US" sz="2200" dirty="0">
                <a:solidFill>
                  <a:schemeClr val="accent5">
                    <a:lumMod val="50000"/>
                  </a:schemeClr>
                </a:solidFill>
                <a:latin typeface="Helvetica"/>
                <a:cs typeface="Helvetica"/>
              </a:endParaRPr>
            </a:p>
          </p:txBody>
        </p:sp>
        <p:sp>
          <p:nvSpPr>
            <p:cNvPr id="19" name="TextBox 18"/>
            <p:cNvSpPr txBox="1"/>
            <p:nvPr/>
          </p:nvSpPr>
          <p:spPr>
            <a:xfrm>
              <a:off x="2819710" y="3932715"/>
              <a:ext cx="5154225" cy="400110"/>
            </a:xfrm>
            <a:prstGeom prst="rect">
              <a:avLst/>
            </a:prstGeom>
            <a:noFill/>
          </p:spPr>
          <p:txBody>
            <a:bodyPr wrap="none" rtlCol="0">
              <a:spAutoFit/>
            </a:bodyPr>
            <a:lstStyle/>
            <a:p>
              <a:r>
                <a:rPr lang="en" sz="2000" dirty="0">
                  <a:solidFill>
                    <a:schemeClr val="accent6">
                      <a:lumMod val="75000"/>
                    </a:schemeClr>
                  </a:solidFill>
                </a:rPr>
                <a:t>Barnes+2012, Blake+2010, Figueira+2010a</a:t>
              </a:r>
              <a:endParaRPr lang="en-US" sz="2000" dirty="0">
                <a:solidFill>
                  <a:schemeClr val="accent6">
                    <a:lumMod val="75000"/>
                  </a:schemeClr>
                </a:solidFill>
                <a:latin typeface="Helvetica"/>
                <a:cs typeface="Helvetica"/>
              </a:endParaRPr>
            </a:p>
          </p:txBody>
        </p:sp>
        <p:sp>
          <p:nvSpPr>
            <p:cNvPr id="20" name="TextBox 19"/>
            <p:cNvSpPr txBox="1"/>
            <p:nvPr/>
          </p:nvSpPr>
          <p:spPr>
            <a:xfrm>
              <a:off x="3068198" y="4955933"/>
              <a:ext cx="5452159"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a:t>
              </a:r>
              <a:r>
                <a:rPr lang="en-US" sz="2000" dirty="0" smtClean="0">
                  <a:latin typeface="Helvetica"/>
                  <a:cs typeface="Helvetica"/>
                </a:rPr>
                <a:t>     </a:t>
              </a:r>
              <a:r>
                <a:rPr lang="en-US" sz="2200" dirty="0" smtClean="0">
                  <a:solidFill>
                    <a:srgbClr val="53595E"/>
                  </a:solidFill>
                  <a:latin typeface="Helvetica"/>
                  <a:cs typeface="Helvetica"/>
                </a:rPr>
                <a:t>Bean et al</a:t>
              </a:r>
              <a:r>
                <a:rPr lang="en-US" sz="2200" dirty="0" smtClean="0">
                  <a:latin typeface="Helvetica"/>
                  <a:cs typeface="Helvetica"/>
                </a:rPr>
                <a:t>.   </a:t>
              </a:r>
              <a:r>
                <a:rPr lang="en-US" sz="2200" dirty="0" smtClean="0">
                  <a:solidFill>
                    <a:srgbClr val="4A3A27"/>
                  </a:solidFill>
                  <a:latin typeface="Helvetica Neue Medium"/>
                  <a:cs typeface="Helvetica Neue Medium"/>
                </a:rPr>
                <a:t>5 m/s</a:t>
              </a:r>
              <a:r>
                <a:rPr lang="en-US" sz="2200" dirty="0" smtClean="0">
                  <a:solidFill>
                    <a:schemeClr val="accent5">
                      <a:lumMod val="50000"/>
                    </a:schemeClr>
                  </a:solidFill>
                  <a:latin typeface="Helvetica"/>
                  <a:cs typeface="Helvetica"/>
                </a:rPr>
                <a:t> with CRIRES</a:t>
              </a:r>
            </a:p>
          </p:txBody>
        </p:sp>
        <p:sp>
          <p:nvSpPr>
            <p:cNvPr id="21" name="TextBox 20"/>
            <p:cNvSpPr txBox="1"/>
            <p:nvPr/>
          </p:nvSpPr>
          <p:spPr>
            <a:xfrm>
              <a:off x="4307967" y="5448417"/>
              <a:ext cx="4038335" cy="461665"/>
            </a:xfrm>
            <a:prstGeom prst="rect">
              <a:avLst/>
            </a:prstGeom>
            <a:noFill/>
          </p:spPr>
          <p:txBody>
            <a:bodyPr wrap="none" rtlCol="0">
              <a:spAutoFit/>
            </a:bodyPr>
            <a:lstStyle/>
            <a:p>
              <a:r>
                <a:rPr lang="en-US" sz="2400" b="1" dirty="0" smtClean="0">
                  <a:solidFill>
                    <a:srgbClr val="C66951"/>
                  </a:solidFill>
                  <a:latin typeface="Helvetica"/>
                  <a:cs typeface="Helvetica"/>
                </a:rPr>
                <a:t>NIR tellurics = bottleneck!</a:t>
              </a:r>
            </a:p>
          </p:txBody>
        </p:sp>
      </p:grpSp>
      <p:sp>
        <p:nvSpPr>
          <p:cNvPr id="22" name="Title 21"/>
          <p:cNvSpPr>
            <a:spLocks noGrp="1"/>
          </p:cNvSpPr>
          <p:nvPr>
            <p:ph type="title"/>
          </p:nvPr>
        </p:nvSpPr>
        <p:spPr>
          <a:xfrm>
            <a:off x="540030" y="495533"/>
            <a:ext cx="8012118" cy="1143000"/>
          </a:xfrm>
        </p:spPr>
        <p:txBody>
          <a:bodyPr/>
          <a:lstStyle/>
          <a:p>
            <a:r>
              <a:rPr lang="en-US" sz="3200" dirty="0">
                <a:solidFill>
                  <a:schemeClr val="accent6">
                    <a:lumMod val="50000"/>
                  </a:schemeClr>
                </a:solidFill>
              </a:rPr>
              <a:t>tellurics in precise RV: </a:t>
            </a:r>
            <a:r>
              <a:rPr lang="en-US" sz="3200" dirty="0" smtClean="0">
                <a:solidFill>
                  <a:schemeClr val="accent6">
                    <a:lumMod val="50000"/>
                  </a:schemeClr>
                </a:solidFill>
              </a:rPr>
              <a:t/>
            </a:r>
            <a:br>
              <a:rPr lang="en-US" sz="3200" dirty="0" smtClean="0">
                <a:solidFill>
                  <a:schemeClr val="accent6">
                    <a:lumMod val="50000"/>
                  </a:schemeClr>
                </a:solidFill>
              </a:rPr>
            </a:br>
            <a:r>
              <a:rPr lang="en-US" sz="3200" dirty="0">
                <a:solidFill>
                  <a:schemeClr val="accent6">
                    <a:lumMod val="50000"/>
                  </a:schemeClr>
                </a:solidFill>
              </a:rPr>
              <a:t>	</a:t>
            </a:r>
            <a:r>
              <a:rPr lang="en-US" sz="3200" dirty="0" smtClean="0">
                <a:solidFill>
                  <a:schemeClr val="accent6">
                    <a:lumMod val="50000"/>
                  </a:schemeClr>
                </a:solidFill>
              </a:rPr>
              <a:t>		from </a:t>
            </a:r>
            <a:r>
              <a:rPr lang="en-US" sz="3200" dirty="0">
                <a:solidFill>
                  <a:schemeClr val="accent6">
                    <a:lumMod val="50000"/>
                  </a:schemeClr>
                </a:solidFill>
              </a:rPr>
              <a:t>path to </a:t>
            </a:r>
            <a:r>
              <a:rPr lang="en-US" sz="3200" dirty="0">
                <a:solidFill>
                  <a:schemeClr val="accent1">
                    <a:lumMod val="50000"/>
                  </a:schemeClr>
                </a:solidFill>
              </a:rPr>
              <a:t>byway</a:t>
            </a:r>
          </a:p>
        </p:txBody>
      </p:sp>
    </p:spTree>
    <p:extLst>
      <p:ext uri="{BB962C8B-B14F-4D97-AF65-F5344CB8AC3E}">
        <p14:creationId xmlns:p14="http://schemas.microsoft.com/office/powerpoint/2010/main" val="2518172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69897" y="3760027"/>
            <a:ext cx="7903730" cy="1569660"/>
          </a:xfrm>
          <a:prstGeom prst="rect">
            <a:avLst/>
          </a:prstGeom>
          <a:noFill/>
        </p:spPr>
        <p:txBody>
          <a:bodyPr wrap="square" rtlCol="0">
            <a:spAutoFit/>
          </a:bodyPr>
          <a:lstStyle/>
          <a:p>
            <a:pPr algn="r"/>
            <a:r>
              <a:rPr lang="en-US" sz="3200" dirty="0" smtClean="0">
                <a:solidFill>
                  <a:schemeClr val="accent6">
                    <a:lumMod val="50000"/>
                  </a:schemeClr>
                </a:solidFill>
                <a:latin typeface="Helvetica"/>
                <a:cs typeface="Helvetica"/>
              </a:rPr>
              <a:t>The issue of </a:t>
            </a:r>
            <a:r>
              <a:rPr lang="en-US" sz="3200" dirty="0" smtClean="0">
                <a:solidFill>
                  <a:schemeClr val="accent1">
                    <a:lumMod val="75000"/>
                  </a:schemeClr>
                </a:solidFill>
                <a:latin typeface="Helvetica Neue"/>
                <a:cs typeface="Helvetica Neue"/>
              </a:rPr>
              <a:t>telluric contamination </a:t>
            </a:r>
          </a:p>
          <a:p>
            <a:pPr algn="r"/>
            <a:r>
              <a:rPr lang="en-US" sz="3200" dirty="0" smtClean="0">
                <a:solidFill>
                  <a:schemeClr val="accent6">
                    <a:lumMod val="50000"/>
                  </a:schemeClr>
                </a:solidFill>
                <a:latin typeface="Helvetica"/>
                <a:cs typeface="Helvetica"/>
              </a:rPr>
              <a:t>must be </a:t>
            </a:r>
            <a:r>
              <a:rPr lang="en-US" sz="3200" dirty="0" smtClean="0">
                <a:solidFill>
                  <a:schemeClr val="accent5"/>
                </a:solidFill>
                <a:latin typeface="Helvetica"/>
                <a:cs typeface="Helvetica"/>
              </a:rPr>
              <a:t>properly addressed</a:t>
            </a:r>
          </a:p>
          <a:p>
            <a:pPr algn="r"/>
            <a:r>
              <a:rPr lang="en-US" sz="3200" dirty="0" smtClean="0">
                <a:solidFill>
                  <a:schemeClr val="accent5"/>
                </a:solidFill>
                <a:latin typeface="Helvetica"/>
                <a:cs typeface="Helvetica"/>
              </a:rPr>
              <a:t> </a:t>
            </a:r>
            <a:r>
              <a:rPr lang="en-US" sz="3200" dirty="0" smtClean="0">
                <a:solidFill>
                  <a:schemeClr val="accent6">
                    <a:lumMod val="50000"/>
                  </a:schemeClr>
                </a:solidFill>
                <a:latin typeface="Helvetica"/>
                <a:cs typeface="Helvetica"/>
              </a:rPr>
              <a:t>in all high-precision RV surveys</a:t>
            </a:r>
            <a:endParaRPr lang="en-US" sz="3200" dirty="0">
              <a:solidFill>
                <a:schemeClr val="accent6">
                  <a:lumMod val="50000"/>
                </a:schemeClr>
              </a:solidFill>
              <a:latin typeface="Helvetica"/>
              <a:cs typeface="Helvetica"/>
            </a:endParaRPr>
          </a:p>
        </p:txBody>
      </p:sp>
      <p:sp>
        <p:nvSpPr>
          <p:cNvPr id="4" name="TextBox 3"/>
          <p:cNvSpPr txBox="1"/>
          <p:nvPr/>
        </p:nvSpPr>
        <p:spPr>
          <a:xfrm>
            <a:off x="2905326" y="5329687"/>
            <a:ext cx="5968301" cy="707886"/>
          </a:xfrm>
          <a:prstGeom prst="rect">
            <a:avLst/>
          </a:prstGeom>
          <a:noFill/>
        </p:spPr>
        <p:txBody>
          <a:bodyPr wrap="none" rtlCol="0">
            <a:spAutoFit/>
          </a:bodyPr>
          <a:lstStyle/>
          <a:p>
            <a:pPr algn="r"/>
            <a:r>
              <a:rPr lang="en-US" sz="2000" dirty="0" smtClean="0">
                <a:solidFill>
                  <a:schemeClr val="accent6">
                    <a:lumMod val="75000"/>
                  </a:schemeClr>
                </a:solidFill>
                <a:latin typeface="Helvetica"/>
                <a:cs typeface="Helvetica"/>
              </a:rPr>
              <a:t>for a summary on the issue and recommendations:</a:t>
            </a:r>
          </a:p>
          <a:p>
            <a:pPr algn="r"/>
            <a:r>
              <a:rPr lang="en-US" sz="2000" b="1" dirty="0" err="1" smtClean="0">
                <a:solidFill>
                  <a:schemeClr val="accent6">
                    <a:lumMod val="75000"/>
                  </a:schemeClr>
                </a:solidFill>
                <a:latin typeface="Helvetica"/>
                <a:cs typeface="Helvetica"/>
              </a:rPr>
              <a:t>bit.ly</a:t>
            </a:r>
            <a:r>
              <a:rPr lang="en-US" sz="2000" b="1" dirty="0" smtClean="0">
                <a:solidFill>
                  <a:schemeClr val="accent6">
                    <a:lumMod val="75000"/>
                  </a:schemeClr>
                </a:solidFill>
                <a:latin typeface="Helvetica"/>
                <a:cs typeface="Helvetica"/>
              </a:rPr>
              <a:t>/eprv_telluric_summary</a:t>
            </a:r>
            <a:endParaRPr lang="en-US" sz="2000" b="1" dirty="0">
              <a:solidFill>
                <a:schemeClr val="accent6">
                  <a:lumMod val="75000"/>
                </a:schemeClr>
              </a:solidFill>
              <a:latin typeface="Helvetica"/>
              <a:cs typeface="Helvetica"/>
            </a:endParaRPr>
          </a:p>
        </p:txBody>
      </p:sp>
    </p:spTree>
    <p:extLst>
      <p:ext uri="{BB962C8B-B14F-4D97-AF65-F5344CB8AC3E}">
        <p14:creationId xmlns:p14="http://schemas.microsoft.com/office/powerpoint/2010/main" val="283438445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1144" y="405121"/>
            <a:ext cx="6250601" cy="4360699"/>
            <a:chOff x="0" y="96636"/>
            <a:chExt cx="4389948" cy="3321463"/>
          </a:xfrm>
        </p:grpSpPr>
        <p:pic>
          <p:nvPicPr>
            <p:cNvPr id="4" name="Picture 3"/>
            <p:cNvPicPr>
              <a:picLocks noChangeAspect="1"/>
            </p:cNvPicPr>
            <p:nvPr/>
          </p:nvPicPr>
          <p:blipFill>
            <a:blip r:embed="rId2"/>
            <a:stretch>
              <a:fillRect/>
            </a:stretch>
          </p:blipFill>
          <p:spPr>
            <a:xfrm>
              <a:off x="0" y="96636"/>
              <a:ext cx="4389948" cy="3321463"/>
            </a:xfrm>
            <a:prstGeom prst="rect">
              <a:avLst/>
            </a:prstGeom>
          </p:spPr>
        </p:pic>
        <p:sp>
          <p:nvSpPr>
            <p:cNvPr id="5" name="TextBox 4"/>
            <p:cNvSpPr txBox="1"/>
            <p:nvPr/>
          </p:nvSpPr>
          <p:spPr>
            <a:xfrm>
              <a:off x="2750095" y="370729"/>
              <a:ext cx="474111" cy="273266"/>
            </a:xfrm>
            <a:prstGeom prst="rect">
              <a:avLst/>
            </a:prstGeom>
            <a:noFill/>
          </p:spPr>
          <p:txBody>
            <a:bodyPr wrap="none" rtlCol="0">
              <a:spAutoFit/>
            </a:bodyPr>
            <a:lstStyle/>
            <a:p>
              <a:r>
                <a:rPr lang="en-US" sz="1800" dirty="0" smtClean="0"/>
                <a:t>360d</a:t>
              </a:r>
              <a:endParaRPr lang="en-US" sz="1800" dirty="0"/>
            </a:p>
          </p:txBody>
        </p:sp>
        <p:sp>
          <p:nvSpPr>
            <p:cNvPr id="6" name="TextBox 5"/>
            <p:cNvSpPr txBox="1"/>
            <p:nvPr/>
          </p:nvSpPr>
          <p:spPr>
            <a:xfrm>
              <a:off x="2213584" y="370729"/>
              <a:ext cx="474111" cy="273266"/>
            </a:xfrm>
            <a:prstGeom prst="rect">
              <a:avLst/>
            </a:prstGeom>
            <a:noFill/>
          </p:spPr>
          <p:txBody>
            <a:bodyPr wrap="none" rtlCol="0">
              <a:spAutoFit/>
            </a:bodyPr>
            <a:lstStyle/>
            <a:p>
              <a:r>
                <a:rPr lang="en-US" sz="1800" dirty="0" smtClean="0"/>
                <a:t>180d</a:t>
              </a:r>
              <a:endParaRPr lang="en-US" sz="1800" dirty="0"/>
            </a:p>
          </p:txBody>
        </p:sp>
        <p:sp>
          <p:nvSpPr>
            <p:cNvPr id="7" name="TextBox 6"/>
            <p:cNvSpPr txBox="1"/>
            <p:nvPr/>
          </p:nvSpPr>
          <p:spPr>
            <a:xfrm>
              <a:off x="690243" y="315505"/>
              <a:ext cx="870801" cy="523759"/>
            </a:xfrm>
            <a:prstGeom prst="rect">
              <a:avLst/>
            </a:prstGeom>
            <a:noFill/>
          </p:spPr>
          <p:txBody>
            <a:bodyPr wrap="none" rtlCol="0">
              <a:spAutoFit/>
            </a:bodyPr>
            <a:lstStyle/>
            <a:p>
              <a:r>
                <a:rPr lang="en-US" sz="2000" dirty="0" smtClean="0"/>
                <a:t>observed</a:t>
              </a:r>
            </a:p>
            <a:p>
              <a:r>
                <a:rPr lang="en-US" sz="2000" dirty="0" smtClean="0">
                  <a:solidFill>
                    <a:srgbClr val="FF0000"/>
                  </a:solidFill>
                </a:rPr>
                <a:t>simulated</a:t>
              </a:r>
              <a:endParaRPr lang="en-US" sz="2000" dirty="0">
                <a:solidFill>
                  <a:srgbClr val="FF0000"/>
                </a:solidFill>
              </a:endParaRPr>
            </a:p>
          </p:txBody>
        </p:sp>
      </p:grpSp>
      <p:sp>
        <p:nvSpPr>
          <p:cNvPr id="8" name="TextBox 7"/>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12348646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59491"/>
            <a:ext cx="9144000" cy="3532908"/>
            <a:chOff x="0" y="-376807"/>
            <a:chExt cx="9144000" cy="3532908"/>
          </a:xfrm>
        </p:grpSpPr>
        <p:pic>
          <p:nvPicPr>
            <p:cNvPr id="3" name="Picture 2"/>
            <p:cNvPicPr>
              <a:picLocks noChangeAspect="1"/>
            </p:cNvPicPr>
            <p:nvPr/>
          </p:nvPicPr>
          <p:blipFill>
            <a:blip r:embed="rId2"/>
            <a:stretch>
              <a:fillRect/>
            </a:stretch>
          </p:blipFill>
          <p:spPr>
            <a:xfrm>
              <a:off x="5663382" y="0"/>
              <a:ext cx="3480618" cy="2957388"/>
            </a:xfrm>
            <a:prstGeom prst="rect">
              <a:avLst/>
            </a:prstGeom>
          </p:spPr>
        </p:pic>
        <p:pic>
          <p:nvPicPr>
            <p:cNvPr id="4" name="Picture 3"/>
            <p:cNvPicPr>
              <a:picLocks noChangeAspect="1"/>
            </p:cNvPicPr>
            <p:nvPr/>
          </p:nvPicPr>
          <p:blipFill>
            <a:blip r:embed="rId3"/>
            <a:stretch>
              <a:fillRect/>
            </a:stretch>
          </p:blipFill>
          <p:spPr>
            <a:xfrm>
              <a:off x="0" y="0"/>
              <a:ext cx="5835809" cy="3156101"/>
            </a:xfrm>
            <a:prstGeom prst="rect">
              <a:avLst/>
            </a:prstGeom>
          </p:spPr>
        </p:pic>
        <p:sp>
          <p:nvSpPr>
            <p:cNvPr id="5" name="TextBox 4"/>
            <p:cNvSpPr txBox="1"/>
            <p:nvPr/>
          </p:nvSpPr>
          <p:spPr>
            <a:xfrm>
              <a:off x="690243" y="135097"/>
              <a:ext cx="3435130" cy="400110"/>
            </a:xfrm>
            <a:prstGeom prst="rect">
              <a:avLst/>
            </a:prstGeom>
            <a:noFill/>
          </p:spPr>
          <p:txBody>
            <a:bodyPr wrap="none" rtlCol="0">
              <a:spAutoFit/>
            </a:bodyPr>
            <a:lstStyle/>
            <a:p>
              <a:r>
                <a:rPr lang="en-US" sz="2000" dirty="0" err="1" smtClean="0">
                  <a:solidFill>
                    <a:schemeClr val="accent6"/>
                  </a:solidFill>
                  <a:latin typeface="Helvetica"/>
                  <a:cs typeface="Helvetica"/>
                </a:rPr>
                <a:t>Msini</a:t>
              </a:r>
              <a:r>
                <a:rPr lang="en-US" sz="2000" dirty="0" smtClean="0">
                  <a:solidFill>
                    <a:schemeClr val="accent6"/>
                  </a:solidFill>
                  <a:latin typeface="Helvetica"/>
                  <a:cs typeface="Helvetica"/>
                </a:rPr>
                <a:t> ~ 11 Me, P ~ 310 days</a:t>
              </a:r>
              <a:endParaRPr lang="en-US" sz="2000" dirty="0">
                <a:solidFill>
                  <a:schemeClr val="accent6"/>
                </a:solidFill>
                <a:latin typeface="Helvetica"/>
                <a:cs typeface="Helvetica"/>
              </a:endParaRPr>
            </a:p>
          </p:txBody>
        </p:sp>
        <p:sp>
          <p:nvSpPr>
            <p:cNvPr id="6" name="TextBox 5"/>
            <p:cNvSpPr txBox="1"/>
            <p:nvPr/>
          </p:nvSpPr>
          <p:spPr>
            <a:xfrm>
              <a:off x="7275165" y="2774952"/>
              <a:ext cx="693732" cy="307777"/>
            </a:xfrm>
            <a:prstGeom prst="rect">
              <a:avLst/>
            </a:prstGeom>
            <a:solidFill>
              <a:schemeClr val="bg1"/>
            </a:solidFill>
          </p:spPr>
          <p:txBody>
            <a:bodyPr wrap="none" rtlCol="0">
              <a:spAutoFit/>
            </a:bodyPr>
            <a:lstStyle/>
            <a:p>
              <a:r>
                <a:rPr lang="en-US" dirty="0" smtClean="0"/>
                <a:t>Phase</a:t>
              </a:r>
              <a:endParaRPr lang="en-US" dirty="0"/>
            </a:p>
          </p:txBody>
        </p:sp>
        <p:sp>
          <p:nvSpPr>
            <p:cNvPr id="7" name="TextBox 6"/>
            <p:cNvSpPr txBox="1"/>
            <p:nvPr/>
          </p:nvSpPr>
          <p:spPr>
            <a:xfrm rot="16200000">
              <a:off x="5753525" y="1201634"/>
              <a:ext cx="441146" cy="307777"/>
            </a:xfrm>
            <a:prstGeom prst="rect">
              <a:avLst/>
            </a:prstGeom>
            <a:solidFill>
              <a:schemeClr val="bg1"/>
            </a:solidFill>
          </p:spPr>
          <p:txBody>
            <a:bodyPr wrap="none" rtlCol="0">
              <a:spAutoFit/>
            </a:bodyPr>
            <a:lstStyle/>
            <a:p>
              <a:r>
                <a:rPr lang="en-US" dirty="0" smtClean="0"/>
                <a:t>RV</a:t>
              </a:r>
              <a:endParaRPr lang="en-US" dirty="0"/>
            </a:p>
          </p:txBody>
        </p:sp>
        <p:sp>
          <p:nvSpPr>
            <p:cNvPr id="8" name="TextBox 7"/>
            <p:cNvSpPr txBox="1"/>
            <p:nvPr/>
          </p:nvSpPr>
          <p:spPr>
            <a:xfrm>
              <a:off x="5857277" y="431631"/>
              <a:ext cx="284515" cy="307777"/>
            </a:xfrm>
            <a:prstGeom prst="rect">
              <a:avLst/>
            </a:prstGeom>
            <a:solidFill>
              <a:schemeClr val="bg1"/>
            </a:solidFill>
          </p:spPr>
          <p:txBody>
            <a:bodyPr wrap="none" rtlCol="0">
              <a:spAutoFit/>
            </a:bodyPr>
            <a:lstStyle/>
            <a:p>
              <a:r>
                <a:rPr lang="en-US" dirty="0" smtClean="0"/>
                <a:t>4</a:t>
              </a:r>
            </a:p>
          </p:txBody>
        </p:sp>
        <p:sp>
          <p:nvSpPr>
            <p:cNvPr id="9" name="TextBox 8"/>
            <p:cNvSpPr txBox="1"/>
            <p:nvPr/>
          </p:nvSpPr>
          <p:spPr>
            <a:xfrm>
              <a:off x="5775143" y="1964606"/>
              <a:ext cx="344302" cy="307777"/>
            </a:xfrm>
            <a:prstGeom prst="rect">
              <a:avLst/>
            </a:prstGeom>
            <a:solidFill>
              <a:schemeClr val="bg1"/>
            </a:solidFill>
          </p:spPr>
          <p:txBody>
            <a:bodyPr wrap="none" rtlCol="0">
              <a:spAutoFit/>
            </a:bodyPr>
            <a:lstStyle/>
            <a:p>
              <a:r>
                <a:rPr lang="en-US" dirty="0" smtClean="0"/>
                <a:t>-4</a:t>
              </a:r>
            </a:p>
          </p:txBody>
        </p:sp>
        <p:sp>
          <p:nvSpPr>
            <p:cNvPr id="10" name="TextBox 9"/>
            <p:cNvSpPr txBox="1"/>
            <p:nvPr/>
          </p:nvSpPr>
          <p:spPr>
            <a:xfrm>
              <a:off x="6982951" y="-376807"/>
              <a:ext cx="1994231" cy="400110"/>
            </a:xfrm>
            <a:prstGeom prst="rect">
              <a:avLst/>
            </a:prstGeom>
            <a:noFill/>
          </p:spPr>
          <p:txBody>
            <a:bodyPr wrap="none" rtlCol="0">
              <a:spAutoFit/>
            </a:bodyPr>
            <a:lstStyle/>
            <a:p>
              <a:r>
                <a:rPr lang="en-US" sz="2000" dirty="0" smtClean="0">
                  <a:solidFill>
                    <a:schemeClr val="accent6">
                      <a:lumMod val="75000"/>
                    </a:schemeClr>
                  </a:solidFill>
                  <a:latin typeface="Helvetica"/>
                  <a:cs typeface="Helvetica"/>
                </a:rPr>
                <a:t>Vogt et al. 2014</a:t>
              </a:r>
              <a:endParaRPr lang="en-US" sz="2000" dirty="0">
                <a:solidFill>
                  <a:schemeClr val="accent6">
                    <a:lumMod val="75000"/>
                  </a:schemeClr>
                </a:solidFill>
                <a:latin typeface="Helvetica"/>
                <a:cs typeface="Helvetica"/>
              </a:endParaRPr>
            </a:p>
          </p:txBody>
        </p:sp>
      </p:grpSp>
      <p:sp>
        <p:nvSpPr>
          <p:cNvPr id="11" name="TextBox 10"/>
          <p:cNvSpPr txBox="1"/>
          <p:nvPr/>
        </p:nvSpPr>
        <p:spPr>
          <a:xfrm>
            <a:off x="403115" y="640805"/>
            <a:ext cx="5454162" cy="523220"/>
          </a:xfrm>
          <a:prstGeom prst="rect">
            <a:avLst/>
          </a:prstGeom>
          <a:noFill/>
        </p:spPr>
        <p:txBody>
          <a:bodyPr wrap="none" rtlCol="0">
            <a:spAutoFit/>
          </a:bodyPr>
          <a:lstStyle/>
          <a:p>
            <a:r>
              <a:rPr lang="en-US" sz="2800" dirty="0" smtClean="0">
                <a:solidFill>
                  <a:schemeClr val="accent1">
                    <a:lumMod val="50000"/>
                  </a:schemeClr>
                </a:solidFill>
                <a:latin typeface="Helvetica"/>
                <a:cs typeface="Helvetica"/>
              </a:rPr>
              <a:t>a planet around sigma </a:t>
            </a:r>
            <a:r>
              <a:rPr lang="en-US" sz="2800" dirty="0" err="1" smtClean="0">
                <a:solidFill>
                  <a:schemeClr val="accent1">
                    <a:lumMod val="50000"/>
                  </a:schemeClr>
                </a:solidFill>
                <a:latin typeface="Helvetica"/>
                <a:cs typeface="Helvetica"/>
              </a:rPr>
              <a:t>Draconis</a:t>
            </a:r>
            <a:r>
              <a:rPr lang="en-US" sz="2800" dirty="0" smtClean="0">
                <a:solidFill>
                  <a:schemeClr val="accent1">
                    <a:lumMod val="50000"/>
                  </a:schemeClr>
                </a:solidFill>
                <a:latin typeface="Helvetica"/>
                <a:cs typeface="Helvetica"/>
              </a:rPr>
              <a:t>?</a:t>
            </a:r>
            <a:endParaRPr lang="en-US" sz="2800" dirty="0">
              <a:solidFill>
                <a:schemeClr val="accent1">
                  <a:lumMod val="50000"/>
                </a:schemeClr>
              </a:solidFill>
              <a:latin typeface="Helvetica"/>
              <a:cs typeface="Helvetica"/>
            </a:endParaRPr>
          </a:p>
        </p:txBody>
      </p:sp>
      <p:sp>
        <p:nvSpPr>
          <p:cNvPr id="13" name="TextBox 12"/>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35098860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4997" y="3836011"/>
            <a:ext cx="6740791" cy="830997"/>
          </a:xfrm>
          <a:prstGeom prst="rect">
            <a:avLst/>
          </a:prstGeom>
          <a:noFill/>
        </p:spPr>
        <p:txBody>
          <a:bodyPr wrap="none" rtlCol="0">
            <a:spAutoFit/>
          </a:bodyPr>
          <a:lstStyle/>
          <a:p>
            <a:r>
              <a:rPr lang="en-US" sz="4800" dirty="0" smtClean="0">
                <a:latin typeface="Helvetica Neue Bold Condensed"/>
                <a:cs typeface="Helvetica Neue Bold Condensed"/>
              </a:rPr>
              <a:t>This is a </a:t>
            </a:r>
            <a:r>
              <a:rPr lang="en-US" sz="4800" dirty="0" smtClean="0">
                <a:solidFill>
                  <a:schemeClr val="accent2">
                    <a:lumMod val="75000"/>
                  </a:schemeClr>
                </a:solidFill>
                <a:latin typeface="Helvetica Neue Bold Condensed"/>
                <a:cs typeface="Helvetica Neue Bold Condensed"/>
              </a:rPr>
              <a:t>solvable</a:t>
            </a:r>
            <a:r>
              <a:rPr lang="en-US" sz="4800" dirty="0" smtClean="0">
                <a:latin typeface="Helvetica Neue Bold Condensed"/>
                <a:cs typeface="Helvetica Neue Bold Condensed"/>
              </a:rPr>
              <a:t> problem!</a:t>
            </a:r>
            <a:endParaRPr lang="en-US" sz="4800" dirty="0">
              <a:latin typeface="Helvetica Neue Bold Condensed"/>
              <a:cs typeface="Helvetica Neue Bold Condensed"/>
            </a:endParaRPr>
          </a:p>
        </p:txBody>
      </p:sp>
      <p:sp>
        <p:nvSpPr>
          <p:cNvPr id="3" name="TextBox 2"/>
          <p:cNvSpPr txBox="1"/>
          <p:nvPr/>
        </p:nvSpPr>
        <p:spPr>
          <a:xfrm>
            <a:off x="3610515" y="4595663"/>
            <a:ext cx="5180292" cy="1015663"/>
          </a:xfrm>
          <a:prstGeom prst="rect">
            <a:avLst/>
          </a:prstGeom>
          <a:noFill/>
        </p:spPr>
        <p:txBody>
          <a:bodyPr wrap="square" rtlCol="0">
            <a:spAutoFit/>
          </a:bodyPr>
          <a:lstStyle/>
          <a:p>
            <a:r>
              <a:rPr lang="en-US" sz="2000" dirty="0" smtClean="0">
                <a:solidFill>
                  <a:schemeClr val="accent6">
                    <a:lumMod val="50000"/>
                  </a:schemeClr>
                </a:solidFill>
                <a:latin typeface="Helvetica Light"/>
                <a:cs typeface="Helvetica Light"/>
              </a:rPr>
              <a:t>Deconvolution is an active research topic in engineering, medicine, astronomy, etc., with </a:t>
            </a:r>
            <a:r>
              <a:rPr lang="en-US" sz="2000" dirty="0" smtClean="0">
                <a:solidFill>
                  <a:schemeClr val="accent1">
                    <a:lumMod val="50000"/>
                  </a:schemeClr>
                </a:solidFill>
                <a:latin typeface="Helvetica Light"/>
                <a:cs typeface="Helvetica Light"/>
              </a:rPr>
              <a:t>many, many well-studied algorithms</a:t>
            </a:r>
            <a:r>
              <a:rPr lang="en-US" sz="2000" dirty="0" smtClean="0">
                <a:solidFill>
                  <a:schemeClr val="accent6">
                    <a:lumMod val="50000"/>
                  </a:schemeClr>
                </a:solidFill>
                <a:latin typeface="Helvetica Light"/>
                <a:cs typeface="Helvetica Light"/>
              </a:rPr>
              <a:t>. </a:t>
            </a:r>
            <a:endParaRPr lang="en-US" sz="2000" dirty="0">
              <a:solidFill>
                <a:schemeClr val="accent6">
                  <a:lumMod val="50000"/>
                </a:schemeClr>
              </a:solidFill>
              <a:latin typeface="Helvetica Light"/>
              <a:cs typeface="Helvetica Light"/>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24271" y="2133705"/>
            <a:ext cx="4723936" cy="1170635"/>
          </a:xfrm>
          <a:prstGeom prst="rect">
            <a:avLst/>
          </a:prstGeom>
        </p:spPr>
      </p:pic>
    </p:spTree>
    <p:extLst>
      <p:ext uri="{BB962C8B-B14F-4D97-AF65-F5344CB8AC3E}">
        <p14:creationId xmlns:p14="http://schemas.microsoft.com/office/powerpoint/2010/main" val="30143006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13770</TotalTime>
  <Words>3953</Words>
  <Application>Microsoft Macintosh PowerPoint</Application>
  <PresentationFormat>On-screen Show (4:3)</PresentationFormat>
  <Paragraphs>792</Paragraphs>
  <Slides>129</Slides>
  <Notes>69</Notes>
  <HiddenSlides>0</HiddenSlides>
  <MMClips>1</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simple-light</vt:lpstr>
      <vt:lpstr>PowerPoint Presentation</vt:lpstr>
      <vt:lpstr>PowerPoint Presentation</vt:lpstr>
      <vt:lpstr>PowerPoint Presentation</vt:lpstr>
      <vt:lpstr>PowerPoint Presentation</vt:lpstr>
      <vt:lpstr>PowerPoint Presentation</vt:lpstr>
      <vt:lpstr>PowerPoint Presentation</vt:lpstr>
      <vt:lpstr> Precise Doppler spectroscopy is the work horse for measuring planet mass</vt:lpstr>
      <vt:lpstr> Precise Doppler spectroscopy plays an important role in the quest for Earth 2.0</vt:lpstr>
      <vt:lpstr>current RV precision ~ 1-2 m/s</vt:lpstr>
      <vt:lpstr>PowerPoint Presentation</vt:lpstr>
      <vt:lpstr>PowerPoint Presentation</vt:lpstr>
      <vt:lpstr>the RVs are extracted by forward modeling precise RV spectra</vt:lpstr>
      <vt:lpstr>PowerPoint Presentation</vt:lpstr>
      <vt:lpstr>PowerPoint Presentation</vt:lpstr>
      <vt:lpstr>PowerPoint Presentation</vt:lpstr>
      <vt:lpstr>temperature stabilization was an issue</vt:lpstr>
      <vt:lpstr>fits for iodine frames are good diagnoses</vt:lpstr>
      <vt:lpstr>PowerPoint Presentation</vt:lpstr>
      <vt:lpstr>fits for iodine frames are good diagnoses</vt:lpstr>
      <vt:lpstr>fits for iodine frames are good diagnoses</vt:lpstr>
      <vt:lpstr>raw reduction is probably fine</vt:lpstr>
      <vt:lpstr>fits for iodine frames are good diagnoses</vt:lpstr>
      <vt:lpstr>different IP functions are equally bad and don’t converge</vt:lpstr>
      <vt:lpstr>fits for iodine frames are good diagnoses</vt:lpstr>
      <vt:lpstr>Fourier Transform Spectrograph (FTS)</vt:lpstr>
      <vt:lpstr>two FTS scans of HET/HRS cell  show significant differences</vt:lpstr>
      <vt:lpstr>the NIST FTS is “wrong”?</vt:lpstr>
      <vt:lpstr>PowerPoint Presentation</vt:lpstr>
      <vt:lpstr>the     perfect echelle spectrograph for validating FTS scans</vt:lpstr>
      <vt:lpstr>PowerPoint Presentation</vt:lpstr>
      <vt:lpstr>TS12 raw spectral image</vt:lpstr>
      <vt:lpstr>R ~ 500,000 Echelle Spectrum  of the 2.1m Iodine Cell</vt:lpstr>
      <vt:lpstr>KPNO FTS Scan of 2.1m cell validated echelle spectrum is up to the job</vt:lpstr>
      <vt:lpstr>HET/HRS cell:  echelle spectrum matches the NIST FTS</vt:lpstr>
      <vt:lpstr>PowerPoint Presentation</vt:lpstr>
      <vt:lpstr>PowerPoint Presentation</vt:lpstr>
      <vt:lpstr>NIST scan was at 110°C?!</vt:lpstr>
      <vt:lpstr>ok… but why does the TS12 spectrum match with the NIST scan? why does the NIST scan fit the worst?</vt:lpstr>
      <vt:lpstr>the HET cell is probably NOT at 70°C</vt:lpstr>
      <vt:lpstr>PowerPoint Presentation</vt:lpstr>
      <vt:lpstr>unreliable temperature control? mice in the old enclosure…</vt:lpstr>
      <vt:lpstr>PowerPoint Presentation</vt:lpstr>
      <vt:lpstr>PowerPoint Presentation</vt:lpstr>
      <vt:lpstr> Keck/HIRES is the work horse for measuring Kepler planet mass</vt:lpstr>
      <vt:lpstr>we need better RV precision!</vt:lpstr>
      <vt:lpstr>Keck precision on a RV standard star</vt:lpstr>
      <vt:lpstr>a &gt; 1 m/s systematic error! </vt:lpstr>
      <vt:lpstr>the RVs are extracted by forward modeling precise RV spectra</vt:lpstr>
      <vt:lpstr>systematics like to correlate with BC: the largest RV signal is the Earth</vt:lpstr>
      <vt:lpstr>the RVs are extracted by forward modeling precise RV spectra</vt:lpstr>
      <vt:lpstr>telluric lines = spectral contamination</vt:lpstr>
      <vt:lpstr>micro-tellurics in iodine spectral region</vt:lpstr>
      <vt:lpstr>complete end-to-end simulation of the Keck Doppler pipeline</vt:lpstr>
      <vt:lpstr>tellurics make a difference!</vt:lpstr>
      <vt:lpstr>PowerPoint Presentation</vt:lpstr>
      <vt:lpstr>PowerPoint Presentation</vt:lpstr>
      <vt:lpstr>but what is behind the 1 m/s systematics?</vt:lpstr>
      <vt:lpstr>the RVs are extracted by forward modeling precise RV spectra</vt:lpstr>
      <vt:lpstr>stellar template is made by deconvolution</vt:lpstr>
      <vt:lpstr>our current deconvolution algorithm is good, but not good enough</vt:lpstr>
      <vt:lpstr>observed systematics reproduced</vt:lpstr>
      <vt:lpstr>deconvolution error in stellar template: 1 m/s RMS, K~1 m/s spurious signal</vt:lpstr>
      <vt:lpstr>PowerPoint Presentation</vt:lpstr>
      <vt:lpstr>the RVs are extracted by forward modeling precise RV spectra</vt:lpstr>
      <vt:lpstr>algorithmic errors</vt:lpstr>
      <vt:lpstr>the CPS Doppler code is old</vt:lpstr>
      <vt:lpstr>the CPS Doppler code is old</vt:lpstr>
      <vt:lpstr>PowerPoint Presentation</vt:lpstr>
      <vt:lpstr>exciting future opportunities</vt:lpstr>
      <vt:lpstr>PowerPoint Presentation</vt:lpstr>
      <vt:lpstr>PowerPoint Presentation</vt:lpstr>
      <vt:lpstr>PowerPoint Presentation</vt:lpstr>
      <vt:lpstr>likelihood to posterior,  optimization to integration</vt:lpstr>
      <vt:lpstr>PowerPoint Presentation</vt:lpstr>
      <vt:lpstr>PowerPoint Presentation</vt:lpstr>
      <vt:lpstr>PowerPoint Presentation</vt:lpstr>
      <vt:lpstr>PowerPoint Presentation</vt:lpstr>
      <vt:lpstr>PowerPoint Presentation</vt:lpstr>
      <vt:lpstr>Jupiter analogs are emerging</vt:lpstr>
      <vt:lpstr>discovery of HD37605c</vt:lpstr>
      <vt:lpstr>discovery of HD37605c</vt:lpstr>
      <vt:lpstr>PowerPoint Presentation</vt:lpstr>
      <vt:lpstr>SMG-AGNs are not special?</vt:lpstr>
      <vt:lpstr>PowerPoint Presentation</vt:lpstr>
      <vt:lpstr>PowerPoint Presentation</vt:lpstr>
      <vt:lpstr>systematics like to correlate with BC: the same bias at the same BC</vt:lpstr>
      <vt:lpstr>systematics like to correlate with BC: the same bias at the same BC</vt:lpstr>
      <vt:lpstr>what gives persistent RV errors?</vt:lpstr>
      <vt:lpstr>what gives persistent RV errors?</vt:lpstr>
      <vt:lpstr>what gives persistent RV errors?</vt:lpstr>
      <vt:lpstr>what gives persistent RV errors?</vt:lpstr>
      <vt:lpstr>what gives persistent RV errors?</vt:lpstr>
      <vt:lpstr>what gives persistent RV errors?</vt:lpstr>
      <vt:lpstr>what gives persistent RV errors?</vt:lpstr>
      <vt:lpstr>tellurics in precise RV:     from path to byway</vt:lpstr>
      <vt:lpstr>PowerPoint Presentation</vt:lpstr>
      <vt:lpstr>PowerPoint Presentation</vt:lpstr>
      <vt:lpstr>PowerPoint Presentation</vt:lpstr>
      <vt:lpstr>PowerPoint Presentation</vt:lpstr>
      <vt:lpstr>PowerPoint Presentation</vt:lpstr>
      <vt:lpstr> the role of precise Doppler spectroscopy in the quest for Earth 2.0</vt:lpstr>
      <vt:lpstr>the 7 components of precise RV</vt:lpstr>
      <vt:lpstr>the 7 components of precise RV</vt:lpstr>
      <vt:lpstr>the 7 components of precise RV</vt:lpstr>
      <vt:lpstr>the 7 components of precise RV</vt:lpstr>
      <vt:lpstr>the 7 components of precise RV</vt:lpstr>
      <vt:lpstr>the 7 components of precise RV</vt:lpstr>
      <vt:lpstr>500 TESS small exoplanets around bright sun-like stars high demand on precise RVs</vt:lpstr>
      <vt:lpstr>future precise RV instruments</vt:lpstr>
      <vt:lpstr>PowerPoint Presentation</vt:lpstr>
      <vt:lpstr>PowerPoint Presentation</vt:lpstr>
      <vt:lpstr>activity cycle of HD 185144</vt:lpstr>
      <vt:lpstr>Kepler provides a great sample of low-mass planet candidates</vt:lpstr>
      <vt:lpstr>tellurics create large RMS and aliases for contaminated chunks </vt:lpstr>
      <vt:lpstr>PowerPoint Presentation</vt:lpstr>
      <vt:lpstr>tellurics create RV systematics</vt:lpstr>
      <vt:lpstr>masking out the telluric contamination</vt:lpstr>
      <vt:lpstr>masking out telluric lines</vt:lpstr>
      <vt:lpstr>tau Ceti – not working?</vt:lpstr>
      <vt:lpstr>a clean template + modeling =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Pushing Radial Velocity Precision to 1 m/s</dc:title>
  <cp:lastModifiedBy>Sharon Xuesong Wang</cp:lastModifiedBy>
  <cp:revision>1084</cp:revision>
  <dcterms:modified xsi:type="dcterms:W3CDTF">2016-07-01T20:14:13Z</dcterms:modified>
</cp:coreProperties>
</file>